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9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92" r:id="rId26"/>
    <p:sldId id="294" r:id="rId27"/>
    <p:sldId id="295" r:id="rId28"/>
    <p:sldId id="296" r:id="rId29"/>
    <p:sldId id="279" r:id="rId30"/>
    <p:sldId id="297" r:id="rId31"/>
    <p:sldId id="298" r:id="rId32"/>
    <p:sldId id="299" r:id="rId33"/>
    <p:sldId id="283" r:id="rId34"/>
    <p:sldId id="284" r:id="rId35"/>
    <p:sldId id="285" r:id="rId36"/>
    <p:sldId id="286" r:id="rId37"/>
    <p:sldId id="287" r:id="rId38"/>
    <p:sldId id="288" r:id="rId39"/>
    <p:sldId id="289" r:id="rId40"/>
    <p:sldId id="290" r:id="rId41"/>
  </p:sldIdLst>
  <p:sldSz cx="9144000" cy="5143500" type="screen16x9"/>
  <p:notesSz cx="6858000" cy="9144000"/>
  <p:embeddedFontLst>
    <p:embeddedFont>
      <p:font typeface="Fira Sans Extra Condensed" panose="020B0503050000020004" pitchFamily="34" charset="0"/>
      <p:regular r:id="rId43"/>
      <p:bold r:id="rId44"/>
      <p:italic r:id="rId45"/>
      <p:boldItalic r:id="rId46"/>
    </p:embeddedFont>
    <p:embeddedFont>
      <p:font typeface="Fira Sans Extra Condensed SemiBold" panose="020B0604020202020204"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6OxR28n1akZHQzkeRC6Ibn9pd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4F9C75-2548-4C74-9358-797A4E553786}">
  <a:tblStyle styleId="{B64F9C75-2548-4C74-9358-797A4E5537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3DB5282-B44E-477F-BAD5-85329F70BE1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fa5af9cc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1fa5af9cc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0ffe062e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120ffe062e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0ffe062e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120ffe062e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0ffe062e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120ffe062e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fa5af9cc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g11fa5af9cc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fa5af9cc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1fa5af9cc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0745bea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0745beab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0fe6797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20fe6797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0de4071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20de40714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0745beabe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20745beabe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0745beab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120745beabe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0745beab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20745beabe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20745beab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20745beabe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0745bea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20745beabe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0745bea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20745beabe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5470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0745bea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20745beabe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3978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0745bea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20745beabe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1059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4595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8207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4607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a9911ce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11a9911ce4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fa5af9cc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1fa5af9cc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9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2"/>
          <p:cNvSpPr txBox="1">
            <a:spLocks noGrp="1"/>
          </p:cNvSpPr>
          <p:nvPr>
            <p:ph type="ctrTitle"/>
          </p:nvPr>
        </p:nvSpPr>
        <p:spPr>
          <a:xfrm>
            <a:off x="5140950" y="1074150"/>
            <a:ext cx="3545700" cy="24888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42"/>
          <p:cNvSpPr txBox="1">
            <a:spLocks noGrp="1"/>
          </p:cNvSpPr>
          <p:nvPr>
            <p:ph type="subTitle" idx="1"/>
          </p:nvPr>
        </p:nvSpPr>
        <p:spPr>
          <a:xfrm>
            <a:off x="6105525" y="3562950"/>
            <a:ext cx="2581200" cy="7110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5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5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43"/>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4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17" name="Google Shape;17;p45"/>
          <p:cNvSpPr txBox="1">
            <a:spLocks noGrp="1"/>
          </p:cNvSpPr>
          <p:nvPr>
            <p:ph type="body" idx="1"/>
          </p:nvPr>
        </p:nvSpPr>
        <p:spPr>
          <a:xfrm>
            <a:off x="457200" y="1247950"/>
            <a:ext cx="8229600" cy="30291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4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1" name="Google Shape;21;p4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4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4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4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4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5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4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 name="Google Shape;43;p1"/>
          <p:cNvSpPr txBox="1">
            <a:spLocks noGrp="1"/>
          </p:cNvSpPr>
          <p:nvPr>
            <p:ph type="ctrTitle"/>
          </p:nvPr>
        </p:nvSpPr>
        <p:spPr>
          <a:xfrm>
            <a:off x="720125" y="1104650"/>
            <a:ext cx="7927500" cy="223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US" sz="3200">
                <a:solidFill>
                  <a:schemeClr val="lt1"/>
                </a:solidFill>
                <a:latin typeface="Roboto"/>
                <a:ea typeface="Roboto"/>
                <a:cs typeface="Roboto"/>
                <a:sym typeface="Roboto"/>
              </a:rPr>
              <a:t>Time series Thailand Temperature prediction due to Climate Change</a:t>
            </a:r>
            <a:endParaRPr sz="3200">
              <a:solidFill>
                <a:schemeClr val="lt1"/>
              </a:solidFill>
            </a:endParaRPr>
          </a:p>
        </p:txBody>
      </p:sp>
      <p:sp>
        <p:nvSpPr>
          <p:cNvPr id="44" name="Google Shape;44;p1"/>
          <p:cNvSpPr txBox="1">
            <a:spLocks noGrp="1"/>
          </p:cNvSpPr>
          <p:nvPr>
            <p:ph type="subTitle" idx="1"/>
          </p:nvPr>
        </p:nvSpPr>
        <p:spPr>
          <a:xfrm>
            <a:off x="294550" y="4157655"/>
            <a:ext cx="2018700" cy="711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US" sz="2100" b="1"/>
              <a:t>Deep Learning Assignment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1fa5af9ccd_0_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a:t>
            </a:r>
            <a:endParaRPr/>
          </a:p>
        </p:txBody>
      </p:sp>
      <p:grpSp>
        <p:nvGrpSpPr>
          <p:cNvPr id="246" name="Google Shape;246;g11fa5af9ccd_0_38"/>
          <p:cNvGrpSpPr/>
          <p:nvPr/>
        </p:nvGrpSpPr>
        <p:grpSpPr>
          <a:xfrm>
            <a:off x="8111123" y="99990"/>
            <a:ext cx="784800" cy="784800"/>
            <a:chOff x="581362" y="252336"/>
            <a:chExt cx="784800" cy="784800"/>
          </a:xfrm>
        </p:grpSpPr>
        <p:sp>
          <p:nvSpPr>
            <p:cNvPr id="247" name="Google Shape;247;g11fa5af9ccd_0_38"/>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 name="Google Shape;248;g11fa5af9ccd_0_38"/>
            <p:cNvGrpSpPr/>
            <p:nvPr/>
          </p:nvGrpSpPr>
          <p:grpSpPr>
            <a:xfrm>
              <a:off x="737614" y="408590"/>
              <a:ext cx="472011" cy="472011"/>
              <a:chOff x="1190625" y="238125"/>
              <a:chExt cx="5238750" cy="5238750"/>
            </a:xfrm>
          </p:grpSpPr>
          <p:sp>
            <p:nvSpPr>
              <p:cNvPr id="249" name="Google Shape;249;g11fa5af9ccd_0_38"/>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11fa5af9ccd_0_38"/>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g11fa5af9ccd_0_38"/>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11fa5af9ccd_0_38"/>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g11fa5af9ccd_0_38"/>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11fa5af9ccd_0_38"/>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11fa5af9ccd_0_38"/>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6" name="Google Shape;256;g11fa5af9ccd_0_38"/>
          <p:cNvSpPr/>
          <p:nvPr/>
        </p:nvSpPr>
        <p:spPr>
          <a:xfrm>
            <a:off x="348325" y="3943050"/>
            <a:ext cx="8547600" cy="8748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US">
                <a:solidFill>
                  <a:schemeClr val="dk1"/>
                </a:solidFill>
              </a:rPr>
              <a:t>The original file contains temperature data for 243 unique countries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Since our project focuses only on Thailand, the other countries data were filtered out using pandas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However Thailand data still contains 125 rows of NaN data</a:t>
            </a:r>
            <a:endParaRPr>
              <a:solidFill>
                <a:schemeClr val="dk1"/>
              </a:solidFill>
            </a:endParaRPr>
          </a:p>
        </p:txBody>
      </p:sp>
      <p:pic>
        <p:nvPicPr>
          <p:cNvPr id="257" name="Google Shape;257;g11fa5af9ccd_0_38"/>
          <p:cNvPicPr preferRelativeResize="0"/>
          <p:nvPr/>
        </p:nvPicPr>
        <p:blipFill>
          <a:blip r:embed="rId3">
            <a:alphaModFix/>
          </a:blip>
          <a:stretch>
            <a:fillRect/>
          </a:stretch>
        </p:blipFill>
        <p:spPr>
          <a:xfrm>
            <a:off x="599625" y="814125"/>
            <a:ext cx="3877775" cy="2769831"/>
          </a:xfrm>
          <a:prstGeom prst="rect">
            <a:avLst/>
          </a:prstGeom>
          <a:noFill/>
          <a:ln>
            <a:noFill/>
          </a:ln>
        </p:spPr>
      </p:pic>
      <p:sp>
        <p:nvSpPr>
          <p:cNvPr id="258" name="Google Shape;258;g11fa5af9ccd_0_38"/>
          <p:cNvSpPr txBox="1"/>
          <p:nvPr/>
        </p:nvSpPr>
        <p:spPr>
          <a:xfrm>
            <a:off x="553407" y="3615190"/>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Original data</a:t>
            </a:r>
            <a:endParaRPr sz="1000" b="0" i="0" u="none" strike="noStrike" cap="none">
              <a:solidFill>
                <a:srgbClr val="000000"/>
              </a:solidFill>
              <a:latin typeface="Arial"/>
              <a:ea typeface="Arial"/>
              <a:cs typeface="Arial"/>
              <a:sym typeface="Arial"/>
            </a:endParaRPr>
          </a:p>
        </p:txBody>
      </p:sp>
      <p:pic>
        <p:nvPicPr>
          <p:cNvPr id="259" name="Google Shape;259;g11fa5af9ccd_0_38"/>
          <p:cNvPicPr preferRelativeResize="0"/>
          <p:nvPr/>
        </p:nvPicPr>
        <p:blipFill>
          <a:blip r:embed="rId4">
            <a:alphaModFix/>
          </a:blip>
          <a:stretch>
            <a:fillRect/>
          </a:stretch>
        </p:blipFill>
        <p:spPr>
          <a:xfrm>
            <a:off x="5251400" y="732425"/>
            <a:ext cx="3252026" cy="2962075"/>
          </a:xfrm>
          <a:prstGeom prst="rect">
            <a:avLst/>
          </a:prstGeom>
          <a:noFill/>
          <a:ln>
            <a:noFill/>
          </a:ln>
        </p:spPr>
      </p:pic>
      <p:sp>
        <p:nvSpPr>
          <p:cNvPr id="260" name="Google Shape;260;g11fa5af9ccd_0_38"/>
          <p:cNvSpPr txBox="1"/>
          <p:nvPr/>
        </p:nvSpPr>
        <p:spPr>
          <a:xfrm>
            <a:off x="4892307" y="3615203"/>
            <a:ext cx="3970200" cy="246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000">
                <a:solidFill>
                  <a:schemeClr val="dk1"/>
                </a:solidFill>
                <a:latin typeface="Roboto"/>
                <a:ea typeface="Roboto"/>
                <a:cs typeface="Roboto"/>
                <a:sym typeface="Roboto"/>
              </a:rPr>
              <a:t>Thailand data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20ffe062e6_0_39"/>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a:t>
            </a:r>
            <a:endParaRPr/>
          </a:p>
        </p:txBody>
      </p:sp>
      <p:sp>
        <p:nvSpPr>
          <p:cNvPr id="266" name="Google Shape;266;g120ffe062e6_0_39"/>
          <p:cNvSpPr/>
          <p:nvPr/>
        </p:nvSpPr>
        <p:spPr>
          <a:xfrm>
            <a:off x="348325" y="4057225"/>
            <a:ext cx="8547600" cy="864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US">
                <a:solidFill>
                  <a:schemeClr val="dk1"/>
                </a:solidFill>
              </a:rPr>
              <a:t>After exploring the NaN data, we found that the data after index 561 (dt=1862-12-01) did not contain any NaN data except the last row data</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a:solidFill>
                  <a:schemeClr val="dk1"/>
                </a:solidFill>
              </a:rPr>
              <a:t>So the data used will be the data from index 562 to 2369 (the row before the last row)</a:t>
            </a:r>
            <a:endParaRPr>
              <a:solidFill>
                <a:schemeClr val="dk1"/>
              </a:solidFill>
            </a:endParaRPr>
          </a:p>
        </p:txBody>
      </p:sp>
      <p:sp>
        <p:nvSpPr>
          <p:cNvPr id="267" name="Google Shape;267;g120ffe062e6_0_39"/>
          <p:cNvSpPr txBox="1"/>
          <p:nvPr/>
        </p:nvSpPr>
        <p:spPr>
          <a:xfrm>
            <a:off x="561082" y="3358203"/>
            <a:ext cx="3970200" cy="246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1000">
                <a:solidFill>
                  <a:schemeClr val="dk1"/>
                </a:solidFill>
                <a:latin typeface="Roboto"/>
                <a:ea typeface="Roboto"/>
                <a:cs typeface="Roboto"/>
                <a:sym typeface="Roboto"/>
              </a:rPr>
              <a:t>Thailand NaN data</a:t>
            </a:r>
            <a:endParaRPr sz="1000" b="0" i="0" u="none" strike="noStrike" cap="none">
              <a:solidFill>
                <a:srgbClr val="000000"/>
              </a:solidFill>
              <a:latin typeface="Arial"/>
              <a:ea typeface="Arial"/>
              <a:cs typeface="Arial"/>
              <a:sym typeface="Arial"/>
            </a:endParaRPr>
          </a:p>
        </p:txBody>
      </p:sp>
      <p:sp>
        <p:nvSpPr>
          <p:cNvPr id="268" name="Google Shape;268;g120ffe062e6_0_39"/>
          <p:cNvSpPr txBox="1"/>
          <p:nvPr/>
        </p:nvSpPr>
        <p:spPr>
          <a:xfrm>
            <a:off x="4810270" y="3434390"/>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Thailand data after cleaning</a:t>
            </a:r>
            <a:endParaRPr sz="1000" b="0" i="0" u="none" strike="noStrike" cap="none">
              <a:solidFill>
                <a:srgbClr val="000000"/>
              </a:solidFill>
              <a:latin typeface="Arial"/>
              <a:ea typeface="Arial"/>
              <a:cs typeface="Arial"/>
              <a:sym typeface="Arial"/>
            </a:endParaRPr>
          </a:p>
        </p:txBody>
      </p:sp>
      <p:pic>
        <p:nvPicPr>
          <p:cNvPr id="269" name="Google Shape;269;g120ffe062e6_0_39"/>
          <p:cNvPicPr preferRelativeResize="0"/>
          <p:nvPr/>
        </p:nvPicPr>
        <p:blipFill rotWithShape="1">
          <a:blip r:embed="rId3">
            <a:alphaModFix/>
          </a:blip>
          <a:srcRect b="5473"/>
          <a:stretch/>
        </p:blipFill>
        <p:spPr>
          <a:xfrm>
            <a:off x="632325" y="959874"/>
            <a:ext cx="3827700" cy="2447187"/>
          </a:xfrm>
          <a:prstGeom prst="rect">
            <a:avLst/>
          </a:prstGeom>
          <a:noFill/>
          <a:ln>
            <a:noFill/>
          </a:ln>
        </p:spPr>
      </p:pic>
      <p:pic>
        <p:nvPicPr>
          <p:cNvPr id="270" name="Google Shape;270;g120ffe062e6_0_39"/>
          <p:cNvPicPr preferRelativeResize="0"/>
          <p:nvPr/>
        </p:nvPicPr>
        <p:blipFill>
          <a:blip r:embed="rId4">
            <a:alphaModFix/>
          </a:blip>
          <a:stretch>
            <a:fillRect/>
          </a:stretch>
        </p:blipFill>
        <p:spPr>
          <a:xfrm>
            <a:off x="4760673" y="870798"/>
            <a:ext cx="4069402" cy="2588900"/>
          </a:xfrm>
          <a:prstGeom prst="rect">
            <a:avLst/>
          </a:prstGeom>
          <a:noFill/>
          <a:ln>
            <a:noFill/>
          </a:ln>
        </p:spPr>
      </p:pic>
      <p:grpSp>
        <p:nvGrpSpPr>
          <p:cNvPr id="271" name="Google Shape;271;g120ffe062e6_0_39"/>
          <p:cNvGrpSpPr/>
          <p:nvPr/>
        </p:nvGrpSpPr>
        <p:grpSpPr>
          <a:xfrm>
            <a:off x="8111123" y="99990"/>
            <a:ext cx="784800" cy="784800"/>
            <a:chOff x="581362" y="252336"/>
            <a:chExt cx="784800" cy="784800"/>
          </a:xfrm>
        </p:grpSpPr>
        <p:sp>
          <p:nvSpPr>
            <p:cNvPr id="272" name="Google Shape;272;g120ffe062e6_0_39"/>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 name="Google Shape;273;g120ffe062e6_0_39"/>
            <p:cNvGrpSpPr/>
            <p:nvPr/>
          </p:nvGrpSpPr>
          <p:grpSpPr>
            <a:xfrm>
              <a:off x="737614" y="408590"/>
              <a:ext cx="472011" cy="472011"/>
              <a:chOff x="1190625" y="238125"/>
              <a:chExt cx="5238750" cy="5238750"/>
            </a:xfrm>
          </p:grpSpPr>
          <p:sp>
            <p:nvSpPr>
              <p:cNvPr id="274" name="Google Shape;274;g120ffe062e6_0_39"/>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20ffe062e6_0_39"/>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20ffe062e6_0_39"/>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20ffe062e6_0_39"/>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120ffe062e6_0_39"/>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120ffe062e6_0_39"/>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120ffe062e6_0_39"/>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20ffe062e6_0_2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 Code</a:t>
            </a:r>
            <a:endParaRPr/>
          </a:p>
        </p:txBody>
      </p:sp>
      <p:pic>
        <p:nvPicPr>
          <p:cNvPr id="286" name="Google Shape;286;g120ffe062e6_0_21"/>
          <p:cNvPicPr preferRelativeResize="0"/>
          <p:nvPr/>
        </p:nvPicPr>
        <p:blipFill>
          <a:blip r:embed="rId3">
            <a:alphaModFix/>
          </a:blip>
          <a:stretch>
            <a:fillRect/>
          </a:stretch>
        </p:blipFill>
        <p:spPr>
          <a:xfrm>
            <a:off x="381688" y="1039674"/>
            <a:ext cx="8380625" cy="3064150"/>
          </a:xfrm>
          <a:prstGeom prst="rect">
            <a:avLst/>
          </a:prstGeom>
          <a:noFill/>
          <a:ln>
            <a:noFill/>
          </a:ln>
        </p:spPr>
      </p:pic>
      <p:grpSp>
        <p:nvGrpSpPr>
          <p:cNvPr id="287" name="Google Shape;287;g120ffe062e6_0_21"/>
          <p:cNvGrpSpPr/>
          <p:nvPr/>
        </p:nvGrpSpPr>
        <p:grpSpPr>
          <a:xfrm>
            <a:off x="8111123" y="99990"/>
            <a:ext cx="784800" cy="784800"/>
            <a:chOff x="581362" y="252336"/>
            <a:chExt cx="784800" cy="784800"/>
          </a:xfrm>
        </p:grpSpPr>
        <p:sp>
          <p:nvSpPr>
            <p:cNvPr id="288" name="Google Shape;288;g120ffe062e6_0_21"/>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 name="Google Shape;289;g120ffe062e6_0_21"/>
            <p:cNvGrpSpPr/>
            <p:nvPr/>
          </p:nvGrpSpPr>
          <p:grpSpPr>
            <a:xfrm>
              <a:off x="737614" y="408590"/>
              <a:ext cx="472011" cy="472011"/>
              <a:chOff x="1190625" y="238125"/>
              <a:chExt cx="5238750" cy="5238750"/>
            </a:xfrm>
          </p:grpSpPr>
          <p:sp>
            <p:nvSpPr>
              <p:cNvPr id="290" name="Google Shape;290;g120ffe062e6_0_21"/>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120ffe062e6_0_21"/>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120ffe062e6_0_21"/>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20ffe062e6_0_21"/>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120ffe062e6_0_21"/>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120ffe062e6_0_21"/>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120ffe062e6_0_21"/>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20ffe062e6_0_10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a:t>
            </a:r>
            <a:endParaRPr/>
          </a:p>
        </p:txBody>
      </p:sp>
      <p:sp>
        <p:nvSpPr>
          <p:cNvPr id="302" name="Google Shape;302;g120ffe062e6_0_105"/>
          <p:cNvSpPr/>
          <p:nvPr/>
        </p:nvSpPr>
        <p:spPr>
          <a:xfrm>
            <a:off x="348325" y="3676225"/>
            <a:ext cx="8547600" cy="7848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US">
                <a:solidFill>
                  <a:schemeClr val="dk1"/>
                </a:solidFill>
              </a:rPr>
              <a:t>Raw data will be transformed to deep learning desired form by calling </a:t>
            </a:r>
            <a:r>
              <a:rPr lang="en-US" b="1">
                <a:solidFill>
                  <a:schemeClr val="dk1"/>
                </a:solidFill>
              </a:rPr>
              <a:t>convertToMatrix</a:t>
            </a:r>
            <a:r>
              <a:rPr lang="en-US">
                <a:solidFill>
                  <a:schemeClr val="dk1"/>
                </a:solidFill>
              </a:rPr>
              <a:t> function</a:t>
            </a: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Transformed shape depends on the number of feature timestep parameter called during each experiment</a:t>
            </a:r>
            <a:endParaRPr>
              <a:solidFill>
                <a:schemeClr val="dk1"/>
              </a:solidFill>
            </a:endParaRPr>
          </a:p>
        </p:txBody>
      </p:sp>
      <p:sp>
        <p:nvSpPr>
          <p:cNvPr id="303" name="Google Shape;303;g120ffe062e6_0_105"/>
          <p:cNvSpPr txBox="1"/>
          <p:nvPr/>
        </p:nvSpPr>
        <p:spPr>
          <a:xfrm>
            <a:off x="2637032" y="3070928"/>
            <a:ext cx="3970200" cy="246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000">
                <a:solidFill>
                  <a:schemeClr val="dk1"/>
                </a:solidFill>
                <a:latin typeface="Roboto"/>
                <a:ea typeface="Roboto"/>
                <a:cs typeface="Roboto"/>
                <a:sym typeface="Roboto"/>
              </a:rPr>
              <a:t>CODE: Transform raw data to training data set form</a:t>
            </a:r>
            <a:endParaRPr sz="1000" b="0" i="0" u="none" strike="noStrike" cap="none">
              <a:solidFill>
                <a:srgbClr val="000000"/>
              </a:solidFill>
              <a:latin typeface="Arial"/>
              <a:ea typeface="Arial"/>
              <a:cs typeface="Arial"/>
              <a:sym typeface="Arial"/>
            </a:endParaRPr>
          </a:p>
        </p:txBody>
      </p:sp>
      <p:pic>
        <p:nvPicPr>
          <p:cNvPr id="304" name="Google Shape;304;g120ffe062e6_0_105"/>
          <p:cNvPicPr preferRelativeResize="0"/>
          <p:nvPr/>
        </p:nvPicPr>
        <p:blipFill>
          <a:blip r:embed="rId3">
            <a:alphaModFix/>
          </a:blip>
          <a:stretch>
            <a:fillRect/>
          </a:stretch>
        </p:blipFill>
        <p:spPr>
          <a:xfrm>
            <a:off x="2586899" y="1282200"/>
            <a:ext cx="3970200" cy="1743016"/>
          </a:xfrm>
          <a:prstGeom prst="rect">
            <a:avLst/>
          </a:prstGeom>
          <a:noFill/>
          <a:ln>
            <a:noFill/>
          </a:ln>
        </p:spPr>
      </p:pic>
      <p:grpSp>
        <p:nvGrpSpPr>
          <p:cNvPr id="305" name="Google Shape;305;g120ffe062e6_0_105"/>
          <p:cNvGrpSpPr/>
          <p:nvPr/>
        </p:nvGrpSpPr>
        <p:grpSpPr>
          <a:xfrm>
            <a:off x="8111123" y="99990"/>
            <a:ext cx="784800" cy="784800"/>
            <a:chOff x="581362" y="252336"/>
            <a:chExt cx="784800" cy="784800"/>
          </a:xfrm>
        </p:grpSpPr>
        <p:sp>
          <p:nvSpPr>
            <p:cNvPr id="306" name="Google Shape;306;g120ffe062e6_0_105"/>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 name="Google Shape;307;g120ffe062e6_0_105"/>
            <p:cNvGrpSpPr/>
            <p:nvPr/>
          </p:nvGrpSpPr>
          <p:grpSpPr>
            <a:xfrm>
              <a:off x="737614" y="408590"/>
              <a:ext cx="472011" cy="472011"/>
              <a:chOff x="1190625" y="238125"/>
              <a:chExt cx="5238750" cy="5238750"/>
            </a:xfrm>
          </p:grpSpPr>
          <p:sp>
            <p:nvSpPr>
              <p:cNvPr id="308" name="Google Shape;308;g120ffe062e6_0_105"/>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120ffe062e6_0_105"/>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120ffe062e6_0_105"/>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120ffe062e6_0_105"/>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20ffe062e6_0_105"/>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120ffe062e6_0_105"/>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120ffe062e6_0_105"/>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g11fa5af9ccd_0_71"/>
          <p:cNvPicPr preferRelativeResize="0"/>
          <p:nvPr/>
        </p:nvPicPr>
        <p:blipFill>
          <a:blip r:embed="rId3">
            <a:alphaModFix/>
          </a:blip>
          <a:stretch>
            <a:fillRect/>
          </a:stretch>
        </p:blipFill>
        <p:spPr>
          <a:xfrm>
            <a:off x="278150" y="970975"/>
            <a:ext cx="8709924" cy="3640074"/>
          </a:xfrm>
          <a:prstGeom prst="rect">
            <a:avLst/>
          </a:prstGeom>
          <a:noFill/>
          <a:ln>
            <a:noFill/>
          </a:ln>
        </p:spPr>
      </p:pic>
      <p:sp>
        <p:nvSpPr>
          <p:cNvPr id="320" name="Google Shape;320;g11fa5af9ccd_0_7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a:t>
            </a:r>
            <a:endParaRPr/>
          </a:p>
        </p:txBody>
      </p:sp>
      <p:grpSp>
        <p:nvGrpSpPr>
          <p:cNvPr id="321" name="Google Shape;321;g11fa5af9ccd_0_71"/>
          <p:cNvGrpSpPr/>
          <p:nvPr/>
        </p:nvGrpSpPr>
        <p:grpSpPr>
          <a:xfrm>
            <a:off x="8203273" y="3128515"/>
            <a:ext cx="784800" cy="784800"/>
            <a:chOff x="581362" y="252336"/>
            <a:chExt cx="784800" cy="784800"/>
          </a:xfrm>
        </p:grpSpPr>
        <p:sp>
          <p:nvSpPr>
            <p:cNvPr id="322" name="Google Shape;322;g11fa5af9ccd_0_71"/>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3" name="Google Shape;323;g11fa5af9ccd_0_71"/>
            <p:cNvGrpSpPr/>
            <p:nvPr/>
          </p:nvGrpSpPr>
          <p:grpSpPr>
            <a:xfrm>
              <a:off x="737614" y="408590"/>
              <a:ext cx="472011" cy="472011"/>
              <a:chOff x="1190625" y="238125"/>
              <a:chExt cx="5238750" cy="5238750"/>
            </a:xfrm>
          </p:grpSpPr>
          <p:sp>
            <p:nvSpPr>
              <p:cNvPr id="324" name="Google Shape;324;g11fa5af9ccd_0_71"/>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11fa5af9ccd_0_71"/>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11fa5af9ccd_0_71"/>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11fa5af9ccd_0_71"/>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11fa5af9ccd_0_71"/>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11fa5af9ccd_0_71"/>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11fa5af9ccd_0_71"/>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1fa5af9ccd_0_5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a:t>Data Preparation : Normalized all data by x_train</a:t>
            </a:r>
            <a:endParaRPr/>
          </a:p>
        </p:txBody>
      </p:sp>
      <p:pic>
        <p:nvPicPr>
          <p:cNvPr id="336" name="Google Shape;336;g11fa5af9ccd_0_56"/>
          <p:cNvPicPr preferRelativeResize="0"/>
          <p:nvPr/>
        </p:nvPicPr>
        <p:blipFill>
          <a:blip r:embed="rId3">
            <a:alphaModFix/>
          </a:blip>
          <a:stretch>
            <a:fillRect/>
          </a:stretch>
        </p:blipFill>
        <p:spPr>
          <a:xfrm>
            <a:off x="814825" y="850700"/>
            <a:ext cx="7744274" cy="4035174"/>
          </a:xfrm>
          <a:prstGeom prst="rect">
            <a:avLst/>
          </a:prstGeom>
          <a:noFill/>
          <a:ln>
            <a:noFill/>
          </a:ln>
        </p:spPr>
      </p:pic>
      <p:grpSp>
        <p:nvGrpSpPr>
          <p:cNvPr id="337" name="Google Shape;337;g11fa5af9ccd_0_56"/>
          <p:cNvGrpSpPr/>
          <p:nvPr/>
        </p:nvGrpSpPr>
        <p:grpSpPr>
          <a:xfrm>
            <a:off x="8203273" y="3128515"/>
            <a:ext cx="784800" cy="784800"/>
            <a:chOff x="581362" y="252336"/>
            <a:chExt cx="784800" cy="784800"/>
          </a:xfrm>
        </p:grpSpPr>
        <p:sp>
          <p:nvSpPr>
            <p:cNvPr id="338" name="Google Shape;338;g11fa5af9ccd_0_56"/>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9" name="Google Shape;339;g11fa5af9ccd_0_56"/>
            <p:cNvGrpSpPr/>
            <p:nvPr/>
          </p:nvGrpSpPr>
          <p:grpSpPr>
            <a:xfrm>
              <a:off x="737614" y="408590"/>
              <a:ext cx="472011" cy="472011"/>
              <a:chOff x="1190625" y="238125"/>
              <a:chExt cx="5238750" cy="5238750"/>
            </a:xfrm>
          </p:grpSpPr>
          <p:sp>
            <p:nvSpPr>
              <p:cNvPr id="340" name="Google Shape;340;g11fa5af9ccd_0_56"/>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11fa5af9ccd_0_56"/>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11fa5af9ccd_0_56"/>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11fa5af9ccd_0_56"/>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11fa5af9ccd_0_56"/>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11fa5af9ccd_0_56"/>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11fa5af9ccd_0_56"/>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20745beabe_0_0"/>
          <p:cNvSpPr/>
          <p:nvPr/>
        </p:nvSpPr>
        <p:spPr>
          <a:xfrm>
            <a:off x="457200" y="995475"/>
            <a:ext cx="5829000" cy="24384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120745beabe_0_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Network Architecture: Deep RNN</a:t>
            </a:r>
            <a:endParaRPr/>
          </a:p>
        </p:txBody>
      </p:sp>
      <p:grpSp>
        <p:nvGrpSpPr>
          <p:cNvPr id="353" name="Google Shape;353;g120745beabe_0_0"/>
          <p:cNvGrpSpPr/>
          <p:nvPr/>
        </p:nvGrpSpPr>
        <p:grpSpPr>
          <a:xfrm>
            <a:off x="457198" y="320640"/>
            <a:ext cx="784800" cy="784800"/>
            <a:chOff x="581362" y="252336"/>
            <a:chExt cx="784800" cy="784800"/>
          </a:xfrm>
        </p:grpSpPr>
        <p:sp>
          <p:nvSpPr>
            <p:cNvPr id="354" name="Google Shape;354;g120745beabe_0_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5" name="Google Shape;355;g120745beabe_0_0"/>
            <p:cNvGrpSpPr/>
            <p:nvPr/>
          </p:nvGrpSpPr>
          <p:grpSpPr>
            <a:xfrm>
              <a:off x="737610" y="408587"/>
              <a:ext cx="472011" cy="472011"/>
              <a:chOff x="1190625" y="238125"/>
              <a:chExt cx="5238750" cy="5238750"/>
            </a:xfrm>
          </p:grpSpPr>
          <p:sp>
            <p:nvSpPr>
              <p:cNvPr id="356" name="Google Shape;356;g120745beabe_0_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120745beabe_0_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g120745beabe_0_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g120745beabe_0_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120745beabe_0_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120745beabe_0_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120745beabe_0_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63" name="Google Shape;363;g120745beabe_0_0"/>
          <p:cNvSpPr txBox="1"/>
          <p:nvPr/>
        </p:nvSpPr>
        <p:spPr>
          <a:xfrm>
            <a:off x="5811757" y="4532315"/>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Deep RNN model structure</a:t>
            </a:r>
            <a:endParaRPr sz="1000" b="0" i="0" u="none" strike="noStrike" cap="none">
              <a:solidFill>
                <a:srgbClr val="000000"/>
              </a:solidFill>
              <a:latin typeface="Arial"/>
              <a:ea typeface="Arial"/>
              <a:cs typeface="Arial"/>
              <a:sym typeface="Arial"/>
            </a:endParaRPr>
          </a:p>
        </p:txBody>
      </p:sp>
      <p:pic>
        <p:nvPicPr>
          <p:cNvPr id="364" name="Google Shape;364;g120745beabe_0_0"/>
          <p:cNvPicPr preferRelativeResize="0"/>
          <p:nvPr/>
        </p:nvPicPr>
        <p:blipFill>
          <a:blip r:embed="rId3">
            <a:alphaModFix/>
          </a:blip>
          <a:stretch>
            <a:fillRect/>
          </a:stretch>
        </p:blipFill>
        <p:spPr>
          <a:xfrm>
            <a:off x="6752688" y="994475"/>
            <a:ext cx="2088322" cy="3452041"/>
          </a:xfrm>
          <a:prstGeom prst="rect">
            <a:avLst/>
          </a:prstGeom>
          <a:noFill/>
          <a:ln>
            <a:noFill/>
          </a:ln>
        </p:spPr>
      </p:pic>
      <p:pic>
        <p:nvPicPr>
          <p:cNvPr id="365" name="Google Shape;365;g120745beabe_0_0"/>
          <p:cNvPicPr preferRelativeResize="0"/>
          <p:nvPr/>
        </p:nvPicPr>
        <p:blipFill>
          <a:blip r:embed="rId4">
            <a:alphaModFix/>
          </a:blip>
          <a:stretch>
            <a:fillRect/>
          </a:stretch>
        </p:blipFill>
        <p:spPr>
          <a:xfrm>
            <a:off x="1749895" y="3488338"/>
            <a:ext cx="3168549" cy="1350529"/>
          </a:xfrm>
          <a:prstGeom prst="rect">
            <a:avLst/>
          </a:prstGeom>
          <a:noFill/>
          <a:ln>
            <a:noFill/>
          </a:ln>
        </p:spPr>
      </p:pic>
      <p:sp>
        <p:nvSpPr>
          <p:cNvPr id="366" name="Google Shape;366;g120745beabe_0_0"/>
          <p:cNvSpPr txBox="1"/>
          <p:nvPr/>
        </p:nvSpPr>
        <p:spPr>
          <a:xfrm>
            <a:off x="1349082" y="4817140"/>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CODE: Deep RNN model</a:t>
            </a:r>
            <a:endParaRPr sz="1000" b="0" i="0" u="none" strike="noStrike" cap="none">
              <a:solidFill>
                <a:srgbClr val="000000"/>
              </a:solidFill>
              <a:latin typeface="Arial"/>
              <a:ea typeface="Arial"/>
              <a:cs typeface="Arial"/>
              <a:sym typeface="Arial"/>
            </a:endParaRPr>
          </a:p>
        </p:txBody>
      </p:sp>
      <p:sp>
        <p:nvSpPr>
          <p:cNvPr id="367" name="Google Shape;367;g120745beabe_0_0"/>
          <p:cNvSpPr txBox="1"/>
          <p:nvPr/>
        </p:nvSpPr>
        <p:spPr>
          <a:xfrm>
            <a:off x="602150" y="1006325"/>
            <a:ext cx="5829000" cy="28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300">
                <a:latin typeface="Roboto"/>
                <a:ea typeface="Roboto"/>
                <a:cs typeface="Roboto"/>
                <a:sym typeface="Roboto"/>
              </a:rPr>
              <a:t>Deep RNN model consists of</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latin typeface="Roboto"/>
                <a:ea typeface="Roboto"/>
                <a:cs typeface="Roboto"/>
                <a:sym typeface="Roboto"/>
              </a:rPr>
              <a:t>SimpleRNN</a:t>
            </a:r>
            <a:r>
              <a:rPr lang="en-US" sz="1300">
                <a:latin typeface="Roboto"/>
                <a:ea typeface="Roboto"/>
                <a:cs typeface="Roboto"/>
                <a:sym typeface="Roboto"/>
              </a:rPr>
              <a:t> layer (</a:t>
            </a:r>
            <a:r>
              <a:rPr lang="en-US" sz="1300" b="1">
                <a:latin typeface="Roboto"/>
                <a:ea typeface="Roboto"/>
                <a:cs typeface="Roboto"/>
                <a:sym typeface="Roboto"/>
              </a:rPr>
              <a:t>128</a:t>
            </a:r>
            <a:r>
              <a:rPr lang="en-US" sz="1300">
                <a:latin typeface="Roboto"/>
                <a:ea typeface="Roboto"/>
                <a:cs typeface="Roboto"/>
                <a:sym typeface="Roboto"/>
              </a:rPr>
              <a:t> neurons, activation=</a:t>
            </a:r>
            <a:r>
              <a:rPr lang="en-US" sz="1300" b="1">
                <a:latin typeface="Roboto"/>
                <a:ea typeface="Roboto"/>
                <a:cs typeface="Roboto"/>
                <a:sym typeface="Roboto"/>
              </a:rPr>
              <a:t>tanh</a:t>
            </a:r>
            <a:r>
              <a:rPr lang="en-US" sz="1300">
                <a:latin typeface="Roboto"/>
                <a:ea typeface="Roboto"/>
                <a:cs typeface="Roboto"/>
                <a:sym typeface="Roboto"/>
              </a:rPr>
              <a:t>)</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SimpleRNN</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128</a:t>
            </a:r>
            <a:r>
              <a:rPr lang="en-US" sz="1300">
                <a:solidFill>
                  <a:schemeClr val="dk1"/>
                </a:solidFill>
                <a:latin typeface="Roboto"/>
                <a:ea typeface="Roboto"/>
                <a:cs typeface="Roboto"/>
                <a:sym typeface="Roboto"/>
              </a:rPr>
              <a:t> neurons, activation=</a:t>
            </a:r>
            <a:r>
              <a:rPr lang="en-US" sz="1300" b="1">
                <a:solidFill>
                  <a:schemeClr val="dk1"/>
                </a:solidFill>
                <a:latin typeface="Roboto"/>
                <a:ea typeface="Roboto"/>
                <a:cs typeface="Roboto"/>
                <a:sym typeface="Roboto"/>
              </a:rPr>
              <a:t>tanh</a:t>
            </a:r>
            <a:r>
              <a:rPr lang="en-US"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64 </a:t>
            </a:r>
            <a:r>
              <a:rPr lang="en-US" sz="1300">
                <a:solidFill>
                  <a:schemeClr val="dk1"/>
                </a:solidFill>
                <a:latin typeface="Roboto"/>
                <a:ea typeface="Roboto"/>
                <a:cs typeface="Roboto"/>
                <a:sym typeface="Roboto"/>
              </a:rPr>
              <a:t>neurons)</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45720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1</a:t>
            </a:r>
            <a:r>
              <a:rPr lang="en-US" sz="1300">
                <a:solidFill>
                  <a:schemeClr val="dk1"/>
                </a:solidFill>
                <a:latin typeface="Roboto"/>
                <a:ea typeface="Roboto"/>
                <a:cs typeface="Roboto"/>
                <a:sym typeface="Roboto"/>
              </a:rPr>
              <a:t> neuron)</a:t>
            </a:r>
            <a:endParaRPr sz="13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20fe6797ab_0_0"/>
          <p:cNvSpPr/>
          <p:nvPr/>
        </p:nvSpPr>
        <p:spPr>
          <a:xfrm>
            <a:off x="457200" y="995475"/>
            <a:ext cx="5829000" cy="24384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120fe6797ab_0_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Network Architecture: LSTM</a:t>
            </a:r>
            <a:endParaRPr/>
          </a:p>
        </p:txBody>
      </p:sp>
      <p:grpSp>
        <p:nvGrpSpPr>
          <p:cNvPr id="374" name="Google Shape;374;g120fe6797ab_0_0"/>
          <p:cNvGrpSpPr/>
          <p:nvPr/>
        </p:nvGrpSpPr>
        <p:grpSpPr>
          <a:xfrm>
            <a:off x="457198" y="320640"/>
            <a:ext cx="784800" cy="784800"/>
            <a:chOff x="581362" y="252336"/>
            <a:chExt cx="784800" cy="784800"/>
          </a:xfrm>
        </p:grpSpPr>
        <p:sp>
          <p:nvSpPr>
            <p:cNvPr id="375" name="Google Shape;375;g120fe6797ab_0_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 name="Google Shape;376;g120fe6797ab_0_0"/>
            <p:cNvGrpSpPr/>
            <p:nvPr/>
          </p:nvGrpSpPr>
          <p:grpSpPr>
            <a:xfrm>
              <a:off x="737610" y="408587"/>
              <a:ext cx="472011" cy="472011"/>
              <a:chOff x="1190625" y="238125"/>
              <a:chExt cx="5238750" cy="5238750"/>
            </a:xfrm>
          </p:grpSpPr>
          <p:sp>
            <p:nvSpPr>
              <p:cNvPr id="377" name="Google Shape;377;g120fe6797ab_0_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g120fe6797ab_0_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g120fe6797ab_0_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g120fe6797ab_0_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g120fe6797ab_0_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g120fe6797ab_0_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g120fe6797ab_0_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4" name="Google Shape;384;g120fe6797ab_0_0"/>
          <p:cNvSpPr txBox="1"/>
          <p:nvPr/>
        </p:nvSpPr>
        <p:spPr>
          <a:xfrm>
            <a:off x="5811757" y="4532315"/>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LSTM model structure</a:t>
            </a:r>
            <a:endParaRPr sz="1000" b="0" i="0" u="none" strike="noStrike" cap="none">
              <a:solidFill>
                <a:srgbClr val="000000"/>
              </a:solidFill>
              <a:latin typeface="Arial"/>
              <a:ea typeface="Arial"/>
              <a:cs typeface="Arial"/>
              <a:sym typeface="Arial"/>
            </a:endParaRPr>
          </a:p>
        </p:txBody>
      </p:sp>
      <p:sp>
        <p:nvSpPr>
          <p:cNvPr id="385" name="Google Shape;385;g120fe6797ab_0_0"/>
          <p:cNvSpPr txBox="1"/>
          <p:nvPr/>
        </p:nvSpPr>
        <p:spPr>
          <a:xfrm>
            <a:off x="1349082" y="4817140"/>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CODE: LSTM  model</a:t>
            </a:r>
            <a:endParaRPr sz="1000" b="0" i="0" u="none" strike="noStrike" cap="none">
              <a:solidFill>
                <a:srgbClr val="000000"/>
              </a:solidFill>
              <a:latin typeface="Arial"/>
              <a:ea typeface="Arial"/>
              <a:cs typeface="Arial"/>
              <a:sym typeface="Arial"/>
            </a:endParaRPr>
          </a:p>
        </p:txBody>
      </p:sp>
      <p:sp>
        <p:nvSpPr>
          <p:cNvPr id="386" name="Google Shape;386;g120fe6797ab_0_0"/>
          <p:cNvSpPr txBox="1"/>
          <p:nvPr/>
        </p:nvSpPr>
        <p:spPr>
          <a:xfrm>
            <a:off x="602150" y="1006325"/>
            <a:ext cx="5829000" cy="28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300">
                <a:latin typeface="Roboto"/>
                <a:ea typeface="Roboto"/>
                <a:cs typeface="Roboto"/>
                <a:sym typeface="Roboto"/>
              </a:rPr>
              <a:t>Deep RNN model consists of</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latin typeface="Roboto"/>
                <a:ea typeface="Roboto"/>
                <a:cs typeface="Roboto"/>
                <a:sym typeface="Roboto"/>
              </a:rPr>
              <a:t>LSTM </a:t>
            </a:r>
            <a:r>
              <a:rPr lang="en-US" sz="1300">
                <a:latin typeface="Roboto"/>
                <a:ea typeface="Roboto"/>
                <a:cs typeface="Roboto"/>
                <a:sym typeface="Roboto"/>
              </a:rPr>
              <a:t>layer (</a:t>
            </a:r>
            <a:r>
              <a:rPr lang="en-US" sz="1300" b="1">
                <a:latin typeface="Roboto"/>
                <a:ea typeface="Roboto"/>
                <a:cs typeface="Roboto"/>
                <a:sym typeface="Roboto"/>
              </a:rPr>
              <a:t>128</a:t>
            </a:r>
            <a:r>
              <a:rPr lang="en-US" sz="1300">
                <a:latin typeface="Roboto"/>
                <a:ea typeface="Roboto"/>
                <a:cs typeface="Roboto"/>
                <a:sym typeface="Roboto"/>
              </a:rPr>
              <a:t> neurons, activation=</a:t>
            </a:r>
            <a:r>
              <a:rPr lang="en-US" sz="1300" b="1">
                <a:latin typeface="Roboto"/>
                <a:ea typeface="Roboto"/>
                <a:cs typeface="Roboto"/>
                <a:sym typeface="Roboto"/>
              </a:rPr>
              <a:t>tanh</a:t>
            </a:r>
            <a:r>
              <a:rPr lang="en-US" sz="1300">
                <a:latin typeface="Roboto"/>
                <a:ea typeface="Roboto"/>
                <a:cs typeface="Roboto"/>
                <a:sym typeface="Roboto"/>
              </a:rPr>
              <a:t>)</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LSTM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128</a:t>
            </a:r>
            <a:r>
              <a:rPr lang="en-US" sz="1300">
                <a:solidFill>
                  <a:schemeClr val="dk1"/>
                </a:solidFill>
                <a:latin typeface="Roboto"/>
                <a:ea typeface="Roboto"/>
                <a:cs typeface="Roboto"/>
                <a:sym typeface="Roboto"/>
              </a:rPr>
              <a:t> neurons, activation=</a:t>
            </a:r>
            <a:r>
              <a:rPr lang="en-US" sz="1300" b="1">
                <a:solidFill>
                  <a:schemeClr val="dk1"/>
                </a:solidFill>
                <a:latin typeface="Roboto"/>
                <a:ea typeface="Roboto"/>
                <a:cs typeface="Roboto"/>
                <a:sym typeface="Roboto"/>
              </a:rPr>
              <a:t>tanh</a:t>
            </a:r>
            <a:r>
              <a:rPr lang="en-US"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64 </a:t>
            </a:r>
            <a:r>
              <a:rPr lang="en-US" sz="1300">
                <a:solidFill>
                  <a:schemeClr val="dk1"/>
                </a:solidFill>
                <a:latin typeface="Roboto"/>
                <a:ea typeface="Roboto"/>
                <a:cs typeface="Roboto"/>
                <a:sym typeface="Roboto"/>
              </a:rPr>
              <a:t>neurons)</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45720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1</a:t>
            </a:r>
            <a:r>
              <a:rPr lang="en-US" sz="1300">
                <a:solidFill>
                  <a:schemeClr val="dk1"/>
                </a:solidFill>
                <a:latin typeface="Roboto"/>
                <a:ea typeface="Roboto"/>
                <a:cs typeface="Roboto"/>
                <a:sym typeface="Roboto"/>
              </a:rPr>
              <a:t> neuron)</a:t>
            </a:r>
            <a:endParaRPr sz="1300">
              <a:solidFill>
                <a:schemeClr val="dk1"/>
              </a:solidFill>
              <a:latin typeface="Roboto"/>
              <a:ea typeface="Roboto"/>
              <a:cs typeface="Roboto"/>
              <a:sym typeface="Roboto"/>
            </a:endParaRPr>
          </a:p>
        </p:txBody>
      </p:sp>
      <p:pic>
        <p:nvPicPr>
          <p:cNvPr id="387" name="Google Shape;387;g120fe6797ab_0_0"/>
          <p:cNvPicPr preferRelativeResize="0"/>
          <p:nvPr/>
        </p:nvPicPr>
        <p:blipFill>
          <a:blip r:embed="rId3">
            <a:alphaModFix/>
          </a:blip>
          <a:stretch>
            <a:fillRect/>
          </a:stretch>
        </p:blipFill>
        <p:spPr>
          <a:xfrm>
            <a:off x="6583550" y="935275"/>
            <a:ext cx="2091969" cy="3444640"/>
          </a:xfrm>
          <a:prstGeom prst="rect">
            <a:avLst/>
          </a:prstGeom>
          <a:noFill/>
          <a:ln>
            <a:noFill/>
          </a:ln>
        </p:spPr>
      </p:pic>
      <p:pic>
        <p:nvPicPr>
          <p:cNvPr id="388" name="Google Shape;388;g120fe6797ab_0_0"/>
          <p:cNvPicPr preferRelativeResize="0"/>
          <p:nvPr/>
        </p:nvPicPr>
        <p:blipFill>
          <a:blip r:embed="rId4">
            <a:alphaModFix/>
          </a:blip>
          <a:stretch>
            <a:fillRect/>
          </a:stretch>
        </p:blipFill>
        <p:spPr>
          <a:xfrm>
            <a:off x="1805700" y="3334200"/>
            <a:ext cx="3056950" cy="144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20de407144_0_0"/>
          <p:cNvSpPr/>
          <p:nvPr/>
        </p:nvSpPr>
        <p:spPr>
          <a:xfrm>
            <a:off x="457200" y="995475"/>
            <a:ext cx="5829000" cy="24384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120de407144_0_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Network Architecture: GRU</a:t>
            </a:r>
            <a:endParaRPr/>
          </a:p>
        </p:txBody>
      </p:sp>
      <p:grpSp>
        <p:nvGrpSpPr>
          <p:cNvPr id="395" name="Google Shape;395;g120de407144_0_0"/>
          <p:cNvGrpSpPr/>
          <p:nvPr/>
        </p:nvGrpSpPr>
        <p:grpSpPr>
          <a:xfrm>
            <a:off x="457198" y="320640"/>
            <a:ext cx="784800" cy="784800"/>
            <a:chOff x="581362" y="252336"/>
            <a:chExt cx="784800" cy="784800"/>
          </a:xfrm>
        </p:grpSpPr>
        <p:sp>
          <p:nvSpPr>
            <p:cNvPr id="396" name="Google Shape;396;g120de407144_0_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g120de407144_0_0"/>
            <p:cNvGrpSpPr/>
            <p:nvPr/>
          </p:nvGrpSpPr>
          <p:grpSpPr>
            <a:xfrm>
              <a:off x="737610" y="408587"/>
              <a:ext cx="472011" cy="472011"/>
              <a:chOff x="1190625" y="238125"/>
              <a:chExt cx="5238750" cy="5238750"/>
            </a:xfrm>
          </p:grpSpPr>
          <p:sp>
            <p:nvSpPr>
              <p:cNvPr id="398" name="Google Shape;398;g120de407144_0_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g120de407144_0_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g120de407144_0_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120de407144_0_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120de407144_0_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120de407144_0_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120de407144_0_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5" name="Google Shape;405;g120de407144_0_0"/>
          <p:cNvSpPr txBox="1"/>
          <p:nvPr/>
        </p:nvSpPr>
        <p:spPr>
          <a:xfrm>
            <a:off x="5811757" y="4532315"/>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GRU model structure</a:t>
            </a:r>
            <a:endParaRPr sz="1000" b="0" i="0" u="none" strike="noStrike" cap="none">
              <a:solidFill>
                <a:srgbClr val="000000"/>
              </a:solidFill>
              <a:latin typeface="Arial"/>
              <a:ea typeface="Arial"/>
              <a:cs typeface="Arial"/>
              <a:sym typeface="Arial"/>
            </a:endParaRPr>
          </a:p>
        </p:txBody>
      </p:sp>
      <p:sp>
        <p:nvSpPr>
          <p:cNvPr id="406" name="Google Shape;406;g120de407144_0_0"/>
          <p:cNvSpPr txBox="1"/>
          <p:nvPr/>
        </p:nvSpPr>
        <p:spPr>
          <a:xfrm>
            <a:off x="1349082" y="4817140"/>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a:latin typeface="Roboto"/>
                <a:ea typeface="Roboto"/>
                <a:cs typeface="Roboto"/>
                <a:sym typeface="Roboto"/>
              </a:rPr>
              <a:t>CODE: GRU  model</a:t>
            </a:r>
            <a:endParaRPr sz="1000" b="0" i="0" u="none" strike="noStrike" cap="none">
              <a:solidFill>
                <a:srgbClr val="000000"/>
              </a:solidFill>
              <a:latin typeface="Arial"/>
              <a:ea typeface="Arial"/>
              <a:cs typeface="Arial"/>
              <a:sym typeface="Arial"/>
            </a:endParaRPr>
          </a:p>
        </p:txBody>
      </p:sp>
      <p:sp>
        <p:nvSpPr>
          <p:cNvPr id="407" name="Google Shape;407;g120de407144_0_0"/>
          <p:cNvSpPr txBox="1"/>
          <p:nvPr/>
        </p:nvSpPr>
        <p:spPr>
          <a:xfrm>
            <a:off x="602150" y="1006325"/>
            <a:ext cx="5829000" cy="285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300">
                <a:latin typeface="Roboto"/>
                <a:ea typeface="Roboto"/>
                <a:cs typeface="Roboto"/>
                <a:sym typeface="Roboto"/>
              </a:rPr>
              <a:t>Deep RNN model consists of</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latin typeface="Roboto"/>
                <a:ea typeface="Roboto"/>
                <a:cs typeface="Roboto"/>
                <a:sym typeface="Roboto"/>
              </a:rPr>
              <a:t>GRU</a:t>
            </a:r>
            <a:r>
              <a:rPr lang="en-US" sz="1300">
                <a:latin typeface="Roboto"/>
                <a:ea typeface="Roboto"/>
                <a:cs typeface="Roboto"/>
                <a:sym typeface="Roboto"/>
              </a:rPr>
              <a:t> layer (</a:t>
            </a:r>
            <a:r>
              <a:rPr lang="en-US" sz="1300" b="1">
                <a:latin typeface="Roboto"/>
                <a:ea typeface="Roboto"/>
                <a:cs typeface="Roboto"/>
                <a:sym typeface="Roboto"/>
              </a:rPr>
              <a:t>128</a:t>
            </a:r>
            <a:r>
              <a:rPr lang="en-US" sz="1300">
                <a:latin typeface="Roboto"/>
                <a:ea typeface="Roboto"/>
                <a:cs typeface="Roboto"/>
                <a:sym typeface="Roboto"/>
              </a:rPr>
              <a:t> neurons, activation=</a:t>
            </a:r>
            <a:r>
              <a:rPr lang="en-US" sz="1300" b="1">
                <a:latin typeface="Roboto"/>
                <a:ea typeface="Roboto"/>
                <a:cs typeface="Roboto"/>
                <a:sym typeface="Roboto"/>
              </a:rPr>
              <a:t>tanh</a:t>
            </a:r>
            <a:r>
              <a:rPr lang="en-US" sz="1300">
                <a:latin typeface="Roboto"/>
                <a:ea typeface="Roboto"/>
                <a:cs typeface="Roboto"/>
                <a:sym typeface="Roboto"/>
              </a:rPr>
              <a:t>)</a:t>
            </a:r>
            <a:endParaRPr sz="1300">
              <a:latin typeface="Roboto"/>
              <a:ea typeface="Roboto"/>
              <a:cs typeface="Roboto"/>
              <a:sym typeface="Roboto"/>
            </a:endParaRPr>
          </a:p>
          <a:p>
            <a:pPr marL="457200" marR="0" lvl="0" indent="-311150" algn="l" rtl="0">
              <a:lnSpc>
                <a:spcPct val="100000"/>
              </a:lnSpc>
              <a:spcBef>
                <a:spcPts val="0"/>
              </a:spcBef>
              <a:spcAft>
                <a:spcPts val="0"/>
              </a:spcAft>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GRU</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128</a:t>
            </a:r>
            <a:r>
              <a:rPr lang="en-US" sz="1300">
                <a:solidFill>
                  <a:schemeClr val="dk1"/>
                </a:solidFill>
                <a:latin typeface="Roboto"/>
                <a:ea typeface="Roboto"/>
                <a:cs typeface="Roboto"/>
                <a:sym typeface="Roboto"/>
              </a:rPr>
              <a:t> neurons, activation=</a:t>
            </a:r>
            <a:r>
              <a:rPr lang="en-US" sz="1300" b="1">
                <a:solidFill>
                  <a:schemeClr val="dk1"/>
                </a:solidFill>
                <a:latin typeface="Roboto"/>
                <a:ea typeface="Roboto"/>
                <a:cs typeface="Roboto"/>
                <a:sym typeface="Roboto"/>
              </a:rPr>
              <a:t>tanh</a:t>
            </a:r>
            <a:r>
              <a:rPr lang="en-US"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64 </a:t>
            </a:r>
            <a:r>
              <a:rPr lang="en-US" sz="1300">
                <a:solidFill>
                  <a:schemeClr val="dk1"/>
                </a:solidFill>
                <a:latin typeface="Roboto"/>
                <a:ea typeface="Roboto"/>
                <a:cs typeface="Roboto"/>
                <a:sym typeface="Roboto"/>
              </a:rPr>
              <a:t>neurons)</a:t>
            </a: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Dropout </a:t>
            </a:r>
            <a:r>
              <a:rPr lang="en-US" sz="1300">
                <a:solidFill>
                  <a:schemeClr val="dk1"/>
                </a:solidFill>
                <a:latin typeface="Roboto"/>
                <a:ea typeface="Roboto"/>
                <a:cs typeface="Roboto"/>
                <a:sym typeface="Roboto"/>
              </a:rPr>
              <a:t>layer (</a:t>
            </a:r>
            <a:r>
              <a:rPr lang="en-US" sz="1300" b="1">
                <a:solidFill>
                  <a:schemeClr val="dk1"/>
                </a:solidFill>
                <a:latin typeface="Roboto"/>
                <a:ea typeface="Roboto"/>
                <a:cs typeface="Roboto"/>
                <a:sym typeface="Roboto"/>
              </a:rPr>
              <a:t>0.5</a:t>
            </a:r>
            <a:r>
              <a:rPr lang="en-US" sz="1300">
                <a:solidFill>
                  <a:schemeClr val="dk1"/>
                </a:solidFill>
                <a:latin typeface="Roboto"/>
                <a:ea typeface="Roboto"/>
                <a:cs typeface="Roboto"/>
                <a:sym typeface="Roboto"/>
              </a:rPr>
              <a:t> dropout rate)</a:t>
            </a:r>
            <a:endParaRPr sz="1300">
              <a:solidFill>
                <a:schemeClr val="dk1"/>
              </a:solidFill>
              <a:latin typeface="Roboto"/>
              <a:ea typeface="Roboto"/>
              <a:cs typeface="Roboto"/>
              <a:sym typeface="Roboto"/>
            </a:endParaRPr>
          </a:p>
          <a:p>
            <a:pPr marL="457200" lvl="0" indent="0" algn="l" rtl="0">
              <a:spcBef>
                <a:spcPts val="0"/>
              </a:spcBef>
              <a:spcAft>
                <a:spcPts val="0"/>
              </a:spcAft>
              <a:buNone/>
            </a:pPr>
            <a:endParaRPr sz="1300">
              <a:solidFill>
                <a:schemeClr val="dk1"/>
              </a:solidFill>
              <a:latin typeface="Roboto"/>
              <a:ea typeface="Roboto"/>
              <a:cs typeface="Roboto"/>
              <a:sym typeface="Roboto"/>
            </a:endParaRPr>
          </a:p>
          <a:p>
            <a:pPr marL="457200" lvl="0" indent="-311150" algn="l" rtl="0">
              <a:spcBef>
                <a:spcPts val="0"/>
              </a:spcBef>
              <a:spcAft>
                <a:spcPts val="0"/>
              </a:spcAft>
              <a:buClr>
                <a:schemeClr val="dk1"/>
              </a:buClr>
              <a:buSzPts val="1300"/>
              <a:buFont typeface="Roboto"/>
              <a:buChar char="❏"/>
            </a:pPr>
            <a:r>
              <a:rPr lang="en-US" sz="1300" b="1">
                <a:solidFill>
                  <a:schemeClr val="dk1"/>
                </a:solidFill>
                <a:latin typeface="Roboto"/>
                <a:ea typeface="Roboto"/>
                <a:cs typeface="Roboto"/>
                <a:sym typeface="Roboto"/>
              </a:rPr>
              <a:t>Dense</a:t>
            </a:r>
            <a:r>
              <a:rPr lang="en-US" sz="1300">
                <a:solidFill>
                  <a:schemeClr val="dk1"/>
                </a:solidFill>
                <a:latin typeface="Roboto"/>
                <a:ea typeface="Roboto"/>
                <a:cs typeface="Roboto"/>
                <a:sym typeface="Roboto"/>
              </a:rPr>
              <a:t> layer (</a:t>
            </a:r>
            <a:r>
              <a:rPr lang="en-US" sz="1300" b="1">
                <a:solidFill>
                  <a:schemeClr val="dk1"/>
                </a:solidFill>
                <a:latin typeface="Roboto"/>
                <a:ea typeface="Roboto"/>
                <a:cs typeface="Roboto"/>
                <a:sym typeface="Roboto"/>
              </a:rPr>
              <a:t>1</a:t>
            </a:r>
            <a:r>
              <a:rPr lang="en-US" sz="1300">
                <a:solidFill>
                  <a:schemeClr val="dk1"/>
                </a:solidFill>
                <a:latin typeface="Roboto"/>
                <a:ea typeface="Roboto"/>
                <a:cs typeface="Roboto"/>
                <a:sym typeface="Roboto"/>
              </a:rPr>
              <a:t> neuron)</a:t>
            </a:r>
            <a:endParaRPr sz="1300">
              <a:solidFill>
                <a:schemeClr val="dk1"/>
              </a:solidFill>
              <a:latin typeface="Roboto"/>
              <a:ea typeface="Roboto"/>
              <a:cs typeface="Roboto"/>
              <a:sym typeface="Roboto"/>
            </a:endParaRPr>
          </a:p>
        </p:txBody>
      </p:sp>
      <p:pic>
        <p:nvPicPr>
          <p:cNvPr id="408" name="Google Shape;408;g120de407144_0_0"/>
          <p:cNvPicPr preferRelativeResize="0"/>
          <p:nvPr/>
        </p:nvPicPr>
        <p:blipFill>
          <a:blip r:embed="rId3">
            <a:alphaModFix/>
          </a:blip>
          <a:stretch>
            <a:fillRect/>
          </a:stretch>
        </p:blipFill>
        <p:spPr>
          <a:xfrm>
            <a:off x="1645075" y="3389020"/>
            <a:ext cx="3453250" cy="1389600"/>
          </a:xfrm>
          <a:prstGeom prst="rect">
            <a:avLst/>
          </a:prstGeom>
          <a:noFill/>
          <a:ln>
            <a:noFill/>
          </a:ln>
        </p:spPr>
      </p:pic>
      <p:pic>
        <p:nvPicPr>
          <p:cNvPr id="409" name="Google Shape;409;g120de407144_0_0"/>
          <p:cNvPicPr preferRelativeResize="0"/>
          <p:nvPr/>
        </p:nvPicPr>
        <p:blipFill>
          <a:blip r:embed="rId4">
            <a:alphaModFix/>
          </a:blip>
          <a:stretch>
            <a:fillRect/>
          </a:stretch>
        </p:blipFill>
        <p:spPr>
          <a:xfrm>
            <a:off x="6583550" y="935275"/>
            <a:ext cx="2096488" cy="34446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0"/>
          <p:cNvSpPr/>
          <p:nvPr/>
        </p:nvSpPr>
        <p:spPr>
          <a:xfrm>
            <a:off x="373725" y="1185475"/>
            <a:ext cx="8547600" cy="26334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sp>
        <p:nvSpPr>
          <p:cNvPr id="416" name="Google Shape;416;p10"/>
          <p:cNvSpPr txBox="1"/>
          <p:nvPr/>
        </p:nvSpPr>
        <p:spPr>
          <a:xfrm>
            <a:off x="532850" y="1229850"/>
            <a:ext cx="7689600" cy="37557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Char char="●"/>
            </a:pPr>
            <a:r>
              <a:rPr lang="en-US">
                <a:solidFill>
                  <a:schemeClr val="dk1"/>
                </a:solidFill>
              </a:rPr>
              <a:t>All deep learning models (Deep RNN, LSTM and GRU) the training/validation//testing dataset are as follows:</a:t>
            </a:r>
            <a:endParaRPr>
              <a:solidFill>
                <a:schemeClr val="dk1"/>
              </a:solidFill>
            </a:endParaRPr>
          </a:p>
          <a:p>
            <a:pPr marL="914400" marR="0" lvl="0" indent="0" algn="l" rtl="0">
              <a:lnSpc>
                <a:spcPct val="100000"/>
              </a:lnSpc>
              <a:spcBef>
                <a:spcPts val="0"/>
              </a:spcBef>
              <a:spcAft>
                <a:spcPts val="0"/>
              </a:spcAft>
              <a:buNone/>
            </a:pPr>
            <a:endParaRPr/>
          </a:p>
          <a:p>
            <a:pPr marL="0" marR="0" lvl="0" indent="457200" algn="l" rtl="0">
              <a:lnSpc>
                <a:spcPct val="100000"/>
              </a:lnSpc>
              <a:spcBef>
                <a:spcPts val="0"/>
              </a:spcBef>
              <a:spcAft>
                <a:spcPts val="0"/>
              </a:spcAft>
              <a:buNone/>
            </a:pPr>
            <a:r>
              <a:rPr lang="en-US"/>
              <a:t>training set:</a:t>
            </a:r>
            <a:endParaRPr/>
          </a:p>
          <a:p>
            <a:pPr marL="0" marR="0" lvl="0" indent="457200" algn="l" rtl="0">
              <a:lnSpc>
                <a:spcPct val="100000"/>
              </a:lnSpc>
              <a:spcBef>
                <a:spcPts val="0"/>
              </a:spcBef>
              <a:spcAft>
                <a:spcPts val="0"/>
              </a:spcAft>
              <a:buNone/>
            </a:pPr>
            <a:r>
              <a:rPr lang="en-US"/>
              <a:t>	</a:t>
            </a:r>
            <a:r>
              <a:rPr lang="en-US" b="1"/>
              <a:t>x_train_norm</a:t>
            </a:r>
            <a:r>
              <a:rPr lang="en-US"/>
              <a:t>, </a:t>
            </a:r>
            <a:r>
              <a:rPr lang="en-US" b="1"/>
              <a:t>y_train_norm</a:t>
            </a:r>
            <a:endParaRPr b="1"/>
          </a:p>
          <a:p>
            <a:pPr marL="0" marR="0" lvl="0" indent="457200" algn="l" rtl="0">
              <a:lnSpc>
                <a:spcPct val="100000"/>
              </a:lnSpc>
              <a:spcBef>
                <a:spcPts val="0"/>
              </a:spcBef>
              <a:spcAft>
                <a:spcPts val="0"/>
              </a:spcAft>
              <a:buNone/>
            </a:pPr>
            <a:endParaRPr/>
          </a:p>
          <a:p>
            <a:pPr marL="0" lvl="0" indent="457200" algn="l" rtl="0">
              <a:spcBef>
                <a:spcPts val="0"/>
              </a:spcBef>
              <a:spcAft>
                <a:spcPts val="0"/>
              </a:spcAft>
              <a:buSzPts val="1100"/>
              <a:buNone/>
            </a:pPr>
            <a:r>
              <a:rPr lang="en-US">
                <a:solidFill>
                  <a:schemeClr val="dk1"/>
                </a:solidFill>
              </a:rPr>
              <a:t>validation set:</a:t>
            </a:r>
            <a:endParaRPr>
              <a:solidFill>
                <a:schemeClr val="dk1"/>
              </a:solidFill>
            </a:endParaRPr>
          </a:p>
          <a:p>
            <a:pPr marL="457200" lvl="0" indent="457200" algn="l" rtl="0">
              <a:spcBef>
                <a:spcPts val="0"/>
              </a:spcBef>
              <a:spcAft>
                <a:spcPts val="0"/>
              </a:spcAft>
              <a:buSzPts val="1100"/>
              <a:buNone/>
            </a:pPr>
            <a:r>
              <a:rPr lang="en-US" b="1">
                <a:solidFill>
                  <a:schemeClr val="dk1"/>
                </a:solidFill>
              </a:rPr>
              <a:t>x_val_norm</a:t>
            </a:r>
            <a:r>
              <a:rPr lang="en-US">
                <a:solidFill>
                  <a:schemeClr val="dk1"/>
                </a:solidFill>
              </a:rPr>
              <a:t>, </a:t>
            </a:r>
            <a:r>
              <a:rPr lang="en-US" b="1">
                <a:solidFill>
                  <a:schemeClr val="dk1"/>
                </a:solidFill>
              </a:rPr>
              <a:t>y_val_norm</a:t>
            </a:r>
            <a:endParaRPr b="1">
              <a:solidFill>
                <a:schemeClr val="dk1"/>
              </a:solidFill>
            </a:endParaRPr>
          </a:p>
          <a:p>
            <a:pPr marL="457200" lvl="0" indent="457200" algn="l" rtl="0">
              <a:spcBef>
                <a:spcPts val="0"/>
              </a:spcBef>
              <a:spcAft>
                <a:spcPts val="0"/>
              </a:spcAft>
              <a:buSzPts val="1100"/>
              <a:buNone/>
            </a:pPr>
            <a:endParaRPr b="1">
              <a:solidFill>
                <a:schemeClr val="dk1"/>
              </a:solidFill>
            </a:endParaRPr>
          </a:p>
          <a:p>
            <a:pPr marL="0" lvl="0" indent="457200" algn="l" rtl="0">
              <a:spcBef>
                <a:spcPts val="0"/>
              </a:spcBef>
              <a:spcAft>
                <a:spcPts val="0"/>
              </a:spcAft>
              <a:buClr>
                <a:schemeClr val="dk1"/>
              </a:buClr>
              <a:buFont typeface="Arial"/>
              <a:buNone/>
            </a:pPr>
            <a:r>
              <a:rPr lang="en-US">
                <a:solidFill>
                  <a:schemeClr val="dk1"/>
                </a:solidFill>
              </a:rPr>
              <a:t>testing set:</a:t>
            </a:r>
            <a:endParaRPr>
              <a:solidFill>
                <a:schemeClr val="dk1"/>
              </a:solidFill>
            </a:endParaRPr>
          </a:p>
          <a:p>
            <a:pPr marL="0" lvl="0" indent="457200" algn="l" rtl="0">
              <a:spcBef>
                <a:spcPts val="0"/>
              </a:spcBef>
              <a:spcAft>
                <a:spcPts val="0"/>
              </a:spcAft>
              <a:buClr>
                <a:schemeClr val="dk1"/>
              </a:buClr>
              <a:buFont typeface="Arial"/>
              <a:buNone/>
            </a:pPr>
            <a:r>
              <a:rPr lang="en-US">
                <a:solidFill>
                  <a:schemeClr val="dk1"/>
                </a:solidFill>
              </a:rPr>
              <a:t>	</a:t>
            </a:r>
            <a:r>
              <a:rPr lang="en-US" b="1">
                <a:solidFill>
                  <a:schemeClr val="dk1"/>
                </a:solidFill>
              </a:rPr>
              <a:t>x_test_norm</a:t>
            </a:r>
            <a:endParaRPr b="1">
              <a:solidFill>
                <a:schemeClr val="dk1"/>
              </a:solidFill>
            </a:endParaRPr>
          </a:p>
          <a:p>
            <a:pPr marL="0" lvl="0" indent="0" algn="l" rtl="0">
              <a:spcBef>
                <a:spcPts val="0"/>
              </a:spcBef>
              <a:spcAft>
                <a:spcPts val="0"/>
              </a:spcAft>
              <a:buSzPts val="1100"/>
              <a:buNone/>
            </a:pPr>
            <a:endParaRPr b="1">
              <a:solidFill>
                <a:schemeClr val="dk1"/>
              </a:solidFill>
            </a:endParaRPr>
          </a:p>
          <a:p>
            <a:pPr marL="457200" lvl="0" indent="457200" algn="l" rtl="0">
              <a:spcBef>
                <a:spcPts val="0"/>
              </a:spcBef>
              <a:spcAft>
                <a:spcPts val="0"/>
              </a:spcAft>
              <a:buSzPts val="1100"/>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None/>
            </a:pP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7" name="Google Shape;417;p10"/>
          <p:cNvGrpSpPr/>
          <p:nvPr/>
        </p:nvGrpSpPr>
        <p:grpSpPr>
          <a:xfrm>
            <a:off x="8222323" y="779015"/>
            <a:ext cx="784800" cy="784800"/>
            <a:chOff x="581362" y="252336"/>
            <a:chExt cx="784800" cy="784800"/>
          </a:xfrm>
        </p:grpSpPr>
        <p:sp>
          <p:nvSpPr>
            <p:cNvPr id="418" name="Google Shape;418;p1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10"/>
            <p:cNvGrpSpPr/>
            <p:nvPr/>
          </p:nvGrpSpPr>
          <p:grpSpPr>
            <a:xfrm>
              <a:off x="737613" y="408589"/>
              <a:ext cx="472010" cy="472005"/>
              <a:chOff x="1190625" y="238125"/>
              <a:chExt cx="5238750" cy="5238750"/>
            </a:xfrm>
          </p:grpSpPr>
          <p:sp>
            <p:nvSpPr>
              <p:cNvPr id="420" name="Google Shape;420;p1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Highlights</a:t>
            </a:r>
            <a:endParaRPr/>
          </a:p>
        </p:txBody>
      </p:sp>
      <p:sp>
        <p:nvSpPr>
          <p:cNvPr id="50" name="Google Shape;50;p2"/>
          <p:cNvSpPr/>
          <p:nvPr/>
        </p:nvSpPr>
        <p:spPr>
          <a:xfrm>
            <a:off x="363268" y="1024997"/>
            <a:ext cx="8541382" cy="3312507"/>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2"/>
          <p:cNvGrpSpPr/>
          <p:nvPr/>
        </p:nvGrpSpPr>
        <p:grpSpPr>
          <a:xfrm>
            <a:off x="8152473" y="664715"/>
            <a:ext cx="784800" cy="784800"/>
            <a:chOff x="581362" y="252336"/>
            <a:chExt cx="784800" cy="784800"/>
          </a:xfrm>
        </p:grpSpPr>
        <p:sp>
          <p:nvSpPr>
            <p:cNvPr id="52" name="Google Shape;52;p2"/>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2"/>
            <p:cNvGrpSpPr/>
            <p:nvPr/>
          </p:nvGrpSpPr>
          <p:grpSpPr>
            <a:xfrm>
              <a:off x="737611" y="408587"/>
              <a:ext cx="472010" cy="472005"/>
              <a:chOff x="1190625" y="238125"/>
              <a:chExt cx="5238750" cy="5238750"/>
            </a:xfrm>
          </p:grpSpPr>
          <p:sp>
            <p:nvSpPr>
              <p:cNvPr id="54" name="Google Shape;54;p2"/>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 name="Google Shape;61;p2"/>
          <p:cNvSpPr txBox="1"/>
          <p:nvPr/>
        </p:nvSpPr>
        <p:spPr>
          <a:xfrm>
            <a:off x="620285" y="985678"/>
            <a:ext cx="7614900" cy="2906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Roboto"/>
              <a:buChar char="●"/>
            </a:pPr>
            <a:r>
              <a:rPr lang="en-US" dirty="0">
                <a:solidFill>
                  <a:schemeClr val="dk1"/>
                </a:solidFill>
              </a:rPr>
              <a:t>This project compares three different RNN models (</a:t>
            </a:r>
            <a:r>
              <a:rPr lang="en-US" dirty="0" err="1">
                <a:solidFill>
                  <a:schemeClr val="dk1"/>
                </a:solidFill>
              </a:rPr>
              <a:t>SimpleRNN</a:t>
            </a:r>
            <a:r>
              <a:rPr lang="en-US" dirty="0">
                <a:solidFill>
                  <a:schemeClr val="dk1"/>
                </a:solidFill>
              </a:rPr>
              <a:t>, LSTM, GRU) with a non-Dl technique model (</a:t>
            </a:r>
            <a:r>
              <a:rPr lang="en-US" dirty="0" err="1">
                <a:solidFill>
                  <a:schemeClr val="dk1"/>
                </a:solidFill>
              </a:rPr>
              <a:t>AutoRegressive</a:t>
            </a:r>
            <a:r>
              <a:rPr lang="en-US" dirty="0">
                <a:solidFill>
                  <a:schemeClr val="dk1"/>
                </a:solidFill>
              </a:rPr>
              <a:t>) for forecasting the tough temperatures in Thailand</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457200" lvl="0" indent="-317500" algn="l" rtl="0">
              <a:lnSpc>
                <a:spcPct val="115000"/>
              </a:lnSpc>
              <a:spcBef>
                <a:spcPts val="0"/>
              </a:spcBef>
              <a:spcAft>
                <a:spcPts val="0"/>
              </a:spcAft>
              <a:buSzPts val="1400"/>
              <a:buFont typeface="Roboto"/>
              <a:buChar char="●"/>
            </a:pPr>
            <a:r>
              <a:rPr lang="en-US" dirty="0">
                <a:solidFill>
                  <a:schemeClr val="dk1"/>
                </a:solidFill>
                <a:latin typeface="Roboto"/>
                <a:ea typeface="Roboto"/>
                <a:cs typeface="Roboto"/>
                <a:sym typeface="Roboto"/>
              </a:rPr>
              <a:t>This study used a </a:t>
            </a:r>
            <a:r>
              <a:rPr lang="en-US" dirty="0" err="1">
                <a:solidFill>
                  <a:schemeClr val="dk1"/>
                </a:solidFill>
                <a:latin typeface="Roboto"/>
                <a:ea typeface="Roboto"/>
                <a:cs typeface="Roboto"/>
                <a:sym typeface="Roboto"/>
              </a:rPr>
              <a:t>kaggle</a:t>
            </a:r>
            <a:r>
              <a:rPr lang="en-US" dirty="0">
                <a:solidFill>
                  <a:schemeClr val="dk1"/>
                </a:solidFill>
                <a:latin typeface="Roboto"/>
                <a:ea typeface="Roboto"/>
                <a:cs typeface="Roboto"/>
                <a:sym typeface="Roboto"/>
              </a:rPr>
              <a:t> dataset to analyze how average temperatures in Thailand changed rapidly during Jan 1863 - Aug 2013.</a:t>
            </a:r>
            <a:endParaRPr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dirty="0">
              <a:solidFill>
                <a:schemeClr val="dk1"/>
              </a:solidFill>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en-US" dirty="0">
                <a:solidFill>
                  <a:schemeClr val="dk1"/>
                </a:solidFill>
                <a:latin typeface="Roboto"/>
                <a:ea typeface="Roboto"/>
                <a:cs typeface="Roboto"/>
                <a:sym typeface="Roboto"/>
              </a:rPr>
              <a:t>In terms of MAE comparison, you will see what the performance would be for various results of RNN with </a:t>
            </a:r>
            <a:r>
              <a:rPr lang="en-US" dirty="0">
                <a:solidFill>
                  <a:schemeClr val="dk1"/>
                </a:solidFill>
              </a:rPr>
              <a:t>a non-Dl technique model (Auto-Regressive)</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dirty="0">
              <a:solidFill>
                <a:schemeClr val="dk1"/>
              </a:solidFill>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en-US" dirty="0">
                <a:solidFill>
                  <a:schemeClr val="dk1"/>
                </a:solidFill>
              </a:rPr>
              <a:t>In this investigation, the interesting finding was that GRU model was the most potent model.</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LSTM and GRU train much faster than </a:t>
            </a:r>
            <a:r>
              <a:rPr lang="en-US" dirty="0" err="1">
                <a:solidFill>
                  <a:schemeClr val="dk1"/>
                </a:solidFill>
              </a:rPr>
              <a:t>SimpleRNN</a:t>
            </a:r>
            <a:endParaRPr dirty="0">
              <a:solidFill>
                <a:schemeClr val="dk1"/>
              </a:solidFil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20745beabe_0_216"/>
          <p:cNvSpPr/>
          <p:nvPr/>
        </p:nvSpPr>
        <p:spPr>
          <a:xfrm>
            <a:off x="373725" y="880675"/>
            <a:ext cx="8547600" cy="41814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120745beabe_0_21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sp>
        <p:nvSpPr>
          <p:cNvPr id="433" name="Google Shape;433;g120745beabe_0_216"/>
          <p:cNvSpPr txBox="1"/>
          <p:nvPr/>
        </p:nvSpPr>
        <p:spPr>
          <a:xfrm>
            <a:off x="532850" y="925050"/>
            <a:ext cx="8074200" cy="50487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en-US" dirty="0"/>
              <a:t>All deep learning models (Deep RNN, LSTM and GRU) the training parameters was set as follows:</a:t>
            </a:r>
            <a:endParaRPr dirty="0"/>
          </a:p>
          <a:p>
            <a:pPr marL="0" marR="0" lvl="0" indent="0" algn="l" rtl="0">
              <a:lnSpc>
                <a:spcPct val="100000"/>
              </a:lnSpc>
              <a:spcBef>
                <a:spcPts val="0"/>
              </a:spcBef>
              <a:spcAft>
                <a:spcPts val="0"/>
              </a:spcAft>
              <a:buNone/>
            </a:pPr>
            <a:endParaRPr dirty="0"/>
          </a:p>
          <a:p>
            <a:pPr marL="0" lvl="0" indent="457200" algn="l" rtl="0">
              <a:spcBef>
                <a:spcPts val="0"/>
              </a:spcBef>
              <a:spcAft>
                <a:spcPts val="0"/>
              </a:spcAft>
              <a:buSzPts val="1100"/>
              <a:buNone/>
            </a:pPr>
            <a:r>
              <a:rPr lang="en-US" dirty="0"/>
              <a:t>training parameters:</a:t>
            </a:r>
            <a:endParaRPr dirty="0"/>
          </a:p>
          <a:p>
            <a:pPr marL="0" marR="0" lvl="0" indent="0" algn="l" rtl="0">
              <a:lnSpc>
                <a:spcPct val="100000"/>
              </a:lnSpc>
              <a:spcBef>
                <a:spcPts val="0"/>
              </a:spcBef>
              <a:spcAft>
                <a:spcPts val="0"/>
              </a:spcAft>
              <a:buNone/>
            </a:pPr>
            <a:r>
              <a:rPr lang="en-US" dirty="0"/>
              <a:t>		</a:t>
            </a:r>
            <a:r>
              <a:rPr lang="en-US" b="1" dirty="0"/>
              <a:t>optimizer </a:t>
            </a:r>
            <a:r>
              <a:rPr lang="en-US" dirty="0"/>
              <a:t>= </a:t>
            </a:r>
            <a:r>
              <a:rPr lang="en-US" b="1" dirty="0" err="1"/>
              <a:t>adam</a:t>
            </a:r>
            <a:r>
              <a:rPr lang="en-US" dirty="0"/>
              <a:t>(learning rate=0.001, </a:t>
            </a:r>
            <a:r>
              <a:rPr lang="en-US" dirty="0">
                <a:solidFill>
                  <a:schemeClr val="dk1"/>
                </a:solidFill>
              </a:rPr>
              <a:t>decay=1e-6</a:t>
            </a:r>
            <a:r>
              <a:rPr lang="en-US" dirty="0"/>
              <a:t>)</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dirty="0"/>
              <a:t>		</a:t>
            </a:r>
            <a:r>
              <a:rPr lang="en-US" b="1" dirty="0"/>
              <a:t>loss</a:t>
            </a:r>
            <a:r>
              <a:rPr lang="en-US" dirty="0"/>
              <a:t> = </a:t>
            </a:r>
            <a:r>
              <a:rPr lang="en-US" b="1" dirty="0"/>
              <a:t>mean absolute error</a:t>
            </a:r>
            <a:r>
              <a:rPr lang="en-US" dirty="0"/>
              <a:t> </a:t>
            </a:r>
            <a:endParaRPr dirty="0"/>
          </a:p>
          <a:p>
            <a:pPr marL="914400" marR="0" lvl="0" indent="0" algn="l" rtl="0">
              <a:lnSpc>
                <a:spcPct val="100000"/>
              </a:lnSpc>
              <a:spcBef>
                <a:spcPts val="0"/>
              </a:spcBef>
              <a:spcAft>
                <a:spcPts val="0"/>
              </a:spcAft>
              <a:buNone/>
            </a:pPr>
            <a:r>
              <a:rPr lang="en-US" dirty="0"/>
              <a:t>(MAE was selected instead of RMSE because the error calculated from predicted output is a normalized output which is a decimal number, using RMSE will lower down an actual error, so MAE was selected to truly represent an actual error)</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dirty="0"/>
              <a:t>		</a:t>
            </a:r>
            <a:r>
              <a:rPr lang="en-US" b="1" dirty="0"/>
              <a:t>performance metric</a:t>
            </a:r>
            <a:r>
              <a:rPr lang="en-US" dirty="0"/>
              <a:t> = </a:t>
            </a:r>
            <a:r>
              <a:rPr lang="en-US" b="1" dirty="0">
                <a:solidFill>
                  <a:schemeClr val="dk1"/>
                </a:solidFill>
              </a:rPr>
              <a:t>mean absolute error</a:t>
            </a:r>
            <a:endParaRPr b="1" dirty="0">
              <a:solidFill>
                <a:schemeClr val="dk1"/>
              </a:solidFill>
            </a:endParaRPr>
          </a:p>
          <a:p>
            <a:pPr marL="0" marR="0" lvl="0" indent="0" algn="l" rtl="0">
              <a:lnSpc>
                <a:spcPct val="100000"/>
              </a:lnSpc>
              <a:spcBef>
                <a:spcPts val="0"/>
              </a:spcBef>
              <a:spcAft>
                <a:spcPts val="0"/>
              </a:spcAft>
              <a:buNone/>
            </a:pPr>
            <a:endParaRPr dirty="0">
              <a:solidFill>
                <a:schemeClr val="dk1"/>
              </a:solidFill>
            </a:endParaRPr>
          </a:p>
          <a:p>
            <a:pPr marL="0" marR="0" lvl="0" indent="457200" algn="l" rtl="0">
              <a:lnSpc>
                <a:spcPct val="100000"/>
              </a:lnSpc>
              <a:spcBef>
                <a:spcPts val="0"/>
              </a:spcBef>
              <a:spcAft>
                <a:spcPts val="0"/>
              </a:spcAft>
              <a:buNone/>
            </a:pPr>
            <a:r>
              <a:rPr lang="en-US" dirty="0">
                <a:solidFill>
                  <a:schemeClr val="dk1"/>
                </a:solidFill>
              </a:rPr>
              <a:t>	The best trained model was saved using </a:t>
            </a:r>
            <a:r>
              <a:rPr lang="en-US" b="1" dirty="0" err="1">
                <a:solidFill>
                  <a:schemeClr val="dk1"/>
                </a:solidFill>
              </a:rPr>
              <a:t>ModelCheckpoint</a:t>
            </a:r>
            <a:r>
              <a:rPr lang="en-US" b="1" dirty="0">
                <a:solidFill>
                  <a:schemeClr val="dk1"/>
                </a:solidFill>
              </a:rPr>
              <a:t> </a:t>
            </a:r>
            <a:r>
              <a:rPr lang="en-US" dirty="0">
                <a:solidFill>
                  <a:schemeClr val="dk1"/>
                </a:solidFill>
              </a:rPr>
              <a:t>monitored on </a:t>
            </a:r>
            <a:r>
              <a:rPr lang="en-US" b="1" dirty="0">
                <a:solidFill>
                  <a:schemeClr val="dk1"/>
                </a:solidFill>
              </a:rPr>
              <a:t>minimizing validation loss</a:t>
            </a:r>
            <a:endParaRPr b="1" dirty="0">
              <a:solidFill>
                <a:schemeClr val="dk1"/>
              </a:solidFill>
            </a:endParaRPr>
          </a:p>
          <a:p>
            <a:pPr marL="0" marR="0" lvl="0" indent="457200" algn="l" rtl="0">
              <a:lnSpc>
                <a:spcPct val="100000"/>
              </a:lnSpc>
              <a:spcBef>
                <a:spcPts val="0"/>
              </a:spcBef>
              <a:spcAft>
                <a:spcPts val="0"/>
              </a:spcAft>
              <a:buNone/>
            </a:pPr>
            <a:endParaRPr b="1" dirty="0">
              <a:solidFill>
                <a:schemeClr val="dk1"/>
              </a:solidFill>
            </a:endParaRPr>
          </a:p>
          <a:p>
            <a:pPr marL="0" marR="0" lvl="0" indent="0" algn="l" rtl="0">
              <a:lnSpc>
                <a:spcPct val="100000"/>
              </a:lnSpc>
              <a:spcBef>
                <a:spcPts val="0"/>
              </a:spcBef>
              <a:spcAft>
                <a:spcPts val="0"/>
              </a:spcAft>
              <a:buNone/>
            </a:pPr>
            <a:r>
              <a:rPr lang="en-US" dirty="0">
                <a:solidFill>
                  <a:schemeClr val="dk1"/>
                </a:solidFill>
              </a:rPr>
              <a:t>	</a:t>
            </a:r>
            <a:r>
              <a:rPr lang="en-US" b="1" dirty="0">
                <a:solidFill>
                  <a:schemeClr val="dk1"/>
                </a:solidFill>
              </a:rPr>
              <a:t>epochs</a:t>
            </a:r>
            <a:r>
              <a:rPr lang="en-US" dirty="0">
                <a:solidFill>
                  <a:schemeClr val="dk1"/>
                </a:solidFill>
              </a:rPr>
              <a:t> = </a:t>
            </a:r>
            <a:r>
              <a:rPr lang="en-US" b="1" dirty="0">
                <a:solidFill>
                  <a:schemeClr val="dk1"/>
                </a:solidFill>
              </a:rPr>
              <a:t>100</a:t>
            </a:r>
            <a:endParaRPr b="1" dirty="0">
              <a:solidFill>
                <a:schemeClr val="dk1"/>
              </a:solidFill>
            </a:endParaRPr>
          </a:p>
          <a:p>
            <a:pPr marL="0" marR="0" lvl="0" indent="0" algn="l" rtl="0">
              <a:lnSpc>
                <a:spcPct val="100000"/>
              </a:lnSpc>
              <a:spcBef>
                <a:spcPts val="0"/>
              </a:spcBef>
              <a:spcAft>
                <a:spcPts val="0"/>
              </a:spcAft>
              <a:buNone/>
            </a:pPr>
            <a:endParaRPr dirty="0">
              <a:solidFill>
                <a:schemeClr val="dk1"/>
              </a:solidFill>
            </a:endParaRPr>
          </a:p>
          <a:p>
            <a:pPr marL="457200" marR="0" lvl="0" indent="457200" algn="l" rtl="0">
              <a:lnSpc>
                <a:spcPct val="100000"/>
              </a:lnSpc>
              <a:spcBef>
                <a:spcPts val="0"/>
              </a:spcBef>
              <a:spcAft>
                <a:spcPts val="0"/>
              </a:spcAft>
              <a:buNone/>
            </a:pPr>
            <a:r>
              <a:rPr lang="en-US" b="1" dirty="0">
                <a:solidFill>
                  <a:schemeClr val="dk1"/>
                </a:solidFill>
              </a:rPr>
              <a:t>batch size</a:t>
            </a:r>
            <a:r>
              <a:rPr lang="en-US" dirty="0">
                <a:solidFill>
                  <a:schemeClr val="dk1"/>
                </a:solidFill>
              </a:rPr>
              <a:t> = </a:t>
            </a:r>
            <a:r>
              <a:rPr lang="en-US" b="1" dirty="0">
                <a:solidFill>
                  <a:schemeClr val="dk1"/>
                </a:solidFill>
              </a:rPr>
              <a:t>10</a:t>
            </a:r>
            <a:endParaRPr b="1" dirty="0">
              <a:solidFill>
                <a:schemeClr val="dk1"/>
              </a:solidFill>
            </a:endParaRPr>
          </a:p>
          <a:p>
            <a:pPr marL="0" marR="0" lvl="0" indent="457200" algn="l" rtl="0">
              <a:lnSpc>
                <a:spcPct val="100000"/>
              </a:lnSpc>
              <a:spcBef>
                <a:spcPts val="0"/>
              </a:spcBef>
              <a:spcAft>
                <a:spcPts val="0"/>
              </a:spcAft>
              <a:buNone/>
            </a:pPr>
            <a:endParaRPr dirty="0">
              <a:solidFill>
                <a:schemeClr val="dk1"/>
              </a:solidFill>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434" name="Google Shape;434;g120745beabe_0_216"/>
          <p:cNvGrpSpPr/>
          <p:nvPr/>
        </p:nvGrpSpPr>
        <p:grpSpPr>
          <a:xfrm>
            <a:off x="8222323" y="474215"/>
            <a:ext cx="784800" cy="784800"/>
            <a:chOff x="581362" y="252336"/>
            <a:chExt cx="784800" cy="784800"/>
          </a:xfrm>
        </p:grpSpPr>
        <p:sp>
          <p:nvSpPr>
            <p:cNvPr id="435" name="Google Shape;435;g120745beabe_0_216"/>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 name="Google Shape;436;g120745beabe_0_216"/>
            <p:cNvGrpSpPr/>
            <p:nvPr/>
          </p:nvGrpSpPr>
          <p:grpSpPr>
            <a:xfrm>
              <a:off x="737613" y="408589"/>
              <a:ext cx="472011" cy="472011"/>
              <a:chOff x="1190625" y="238125"/>
              <a:chExt cx="5238750" cy="5238750"/>
            </a:xfrm>
          </p:grpSpPr>
          <p:sp>
            <p:nvSpPr>
              <p:cNvPr id="437" name="Google Shape;437;g120745beabe_0_216"/>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20745beabe_0_216"/>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20745beabe_0_216"/>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20745beabe_0_216"/>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20745beabe_0_216"/>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20745beabe_0_216"/>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20745beabe_0_216"/>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20745beabe_0_160"/>
          <p:cNvSpPr/>
          <p:nvPr/>
        </p:nvSpPr>
        <p:spPr>
          <a:xfrm>
            <a:off x="373725" y="880675"/>
            <a:ext cx="8547600" cy="37449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20745beabe_0_16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grpSp>
        <p:nvGrpSpPr>
          <p:cNvPr id="450" name="Google Shape;450;g120745beabe_0_160"/>
          <p:cNvGrpSpPr/>
          <p:nvPr/>
        </p:nvGrpSpPr>
        <p:grpSpPr>
          <a:xfrm>
            <a:off x="8222323" y="474215"/>
            <a:ext cx="784800" cy="784800"/>
            <a:chOff x="581362" y="252336"/>
            <a:chExt cx="784800" cy="784800"/>
          </a:xfrm>
        </p:grpSpPr>
        <p:sp>
          <p:nvSpPr>
            <p:cNvPr id="451" name="Google Shape;451;g120745beabe_0_16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2" name="Google Shape;452;g120745beabe_0_160"/>
            <p:cNvGrpSpPr/>
            <p:nvPr/>
          </p:nvGrpSpPr>
          <p:grpSpPr>
            <a:xfrm>
              <a:off x="737613" y="408589"/>
              <a:ext cx="472011" cy="472011"/>
              <a:chOff x="1190625" y="238125"/>
              <a:chExt cx="5238750" cy="5238750"/>
            </a:xfrm>
          </p:grpSpPr>
          <p:sp>
            <p:nvSpPr>
              <p:cNvPr id="453" name="Google Shape;453;g120745beabe_0_16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120745beabe_0_16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120745beabe_0_16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120745beabe_0_16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120745beabe_0_16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120745beabe_0_16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120745beabe_0_16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60" name="Google Shape;460;g120745beabe_0_160"/>
          <p:cNvPicPr preferRelativeResize="0"/>
          <p:nvPr/>
        </p:nvPicPr>
        <p:blipFill>
          <a:blip r:embed="rId3">
            <a:alphaModFix/>
          </a:blip>
          <a:stretch>
            <a:fillRect/>
          </a:stretch>
        </p:blipFill>
        <p:spPr>
          <a:xfrm>
            <a:off x="5090125" y="1317325"/>
            <a:ext cx="3596674" cy="2871600"/>
          </a:xfrm>
          <a:prstGeom prst="rect">
            <a:avLst/>
          </a:prstGeom>
          <a:noFill/>
          <a:ln>
            <a:noFill/>
          </a:ln>
        </p:spPr>
      </p:pic>
      <p:sp>
        <p:nvSpPr>
          <p:cNvPr id="461" name="Google Shape;461;g120745beabe_0_160"/>
          <p:cNvSpPr txBox="1"/>
          <p:nvPr/>
        </p:nvSpPr>
        <p:spPr>
          <a:xfrm>
            <a:off x="2115025" y="3310425"/>
            <a:ext cx="1287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Roboto"/>
                <a:ea typeface="Roboto"/>
                <a:cs typeface="Roboto"/>
                <a:sym typeface="Roboto"/>
              </a:rPr>
              <a:t>CODE: Training</a:t>
            </a:r>
            <a:endParaRPr sz="1000">
              <a:latin typeface="Roboto"/>
              <a:ea typeface="Roboto"/>
              <a:cs typeface="Roboto"/>
              <a:sym typeface="Roboto"/>
            </a:endParaRPr>
          </a:p>
        </p:txBody>
      </p:sp>
      <p:sp>
        <p:nvSpPr>
          <p:cNvPr id="462" name="Google Shape;462;g120745beabe_0_160"/>
          <p:cNvSpPr txBox="1"/>
          <p:nvPr/>
        </p:nvSpPr>
        <p:spPr>
          <a:xfrm>
            <a:off x="6033754" y="4168400"/>
            <a:ext cx="17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Roboto"/>
                <a:ea typeface="Roboto"/>
                <a:cs typeface="Roboto"/>
                <a:sym typeface="Roboto"/>
              </a:rPr>
              <a:t>Training output</a:t>
            </a:r>
            <a:endParaRPr sz="1000">
              <a:latin typeface="Roboto"/>
              <a:ea typeface="Roboto"/>
              <a:cs typeface="Roboto"/>
              <a:sym typeface="Roboto"/>
            </a:endParaRPr>
          </a:p>
        </p:txBody>
      </p:sp>
      <p:pic>
        <p:nvPicPr>
          <p:cNvPr id="463" name="Google Shape;463;g120745beabe_0_160"/>
          <p:cNvPicPr preferRelativeResize="0"/>
          <p:nvPr/>
        </p:nvPicPr>
        <p:blipFill>
          <a:blip r:embed="rId4">
            <a:alphaModFix/>
          </a:blip>
          <a:stretch>
            <a:fillRect/>
          </a:stretch>
        </p:blipFill>
        <p:spPr>
          <a:xfrm>
            <a:off x="663037" y="1693950"/>
            <a:ext cx="4191575" cy="165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20745beabe_0_42"/>
          <p:cNvSpPr/>
          <p:nvPr/>
        </p:nvSpPr>
        <p:spPr>
          <a:xfrm>
            <a:off x="373725" y="880675"/>
            <a:ext cx="8547600" cy="39447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120745beabe_0_4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sp>
        <p:nvSpPr>
          <p:cNvPr id="470" name="Google Shape;470;g120745beabe_0_42"/>
          <p:cNvSpPr txBox="1"/>
          <p:nvPr/>
        </p:nvSpPr>
        <p:spPr>
          <a:xfrm>
            <a:off x="609050" y="1001250"/>
            <a:ext cx="7731600" cy="16008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chemeClr val="dk1"/>
              </a:buClr>
              <a:buSzPts val="1400"/>
              <a:buChar char="●"/>
            </a:pPr>
            <a:r>
              <a:rPr lang="en-US">
                <a:solidFill>
                  <a:schemeClr val="dk1"/>
                </a:solidFill>
              </a:rPr>
              <a:t>For each model, the plot of MAE in training and validation set on each training epoch is plotted see how the training goes and to detect if there was any abnormal error during the training</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1" name="Google Shape;471;g120745beabe_0_42"/>
          <p:cNvGrpSpPr/>
          <p:nvPr/>
        </p:nvGrpSpPr>
        <p:grpSpPr>
          <a:xfrm>
            <a:off x="8222323" y="474215"/>
            <a:ext cx="784800" cy="784800"/>
            <a:chOff x="581362" y="252336"/>
            <a:chExt cx="784800" cy="784800"/>
          </a:xfrm>
        </p:grpSpPr>
        <p:sp>
          <p:nvSpPr>
            <p:cNvPr id="472" name="Google Shape;472;g120745beabe_0_42"/>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g120745beabe_0_42"/>
            <p:cNvGrpSpPr/>
            <p:nvPr/>
          </p:nvGrpSpPr>
          <p:grpSpPr>
            <a:xfrm>
              <a:off x="737613" y="408589"/>
              <a:ext cx="472011" cy="472011"/>
              <a:chOff x="1190625" y="238125"/>
              <a:chExt cx="5238750" cy="5238750"/>
            </a:xfrm>
          </p:grpSpPr>
          <p:sp>
            <p:nvSpPr>
              <p:cNvPr id="474" name="Google Shape;474;g120745beabe_0_42"/>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20745beabe_0_42"/>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120745beabe_0_42"/>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120745beabe_0_42"/>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g120745beabe_0_42"/>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120745beabe_0_42"/>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g120745beabe_0_42"/>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81" name="Google Shape;481;g120745beabe_0_42"/>
          <p:cNvPicPr preferRelativeResize="0"/>
          <p:nvPr/>
        </p:nvPicPr>
        <p:blipFill>
          <a:blip r:embed="rId3">
            <a:alphaModFix/>
          </a:blip>
          <a:stretch>
            <a:fillRect/>
          </a:stretch>
        </p:blipFill>
        <p:spPr>
          <a:xfrm>
            <a:off x="609049" y="1922150"/>
            <a:ext cx="5457351" cy="2200050"/>
          </a:xfrm>
          <a:prstGeom prst="rect">
            <a:avLst/>
          </a:prstGeom>
          <a:noFill/>
          <a:ln>
            <a:noFill/>
          </a:ln>
        </p:spPr>
      </p:pic>
      <p:pic>
        <p:nvPicPr>
          <p:cNvPr id="482" name="Google Shape;482;g120745beabe_0_42"/>
          <p:cNvPicPr preferRelativeResize="0"/>
          <p:nvPr/>
        </p:nvPicPr>
        <p:blipFill>
          <a:blip r:embed="rId4">
            <a:alphaModFix/>
          </a:blip>
          <a:stretch>
            <a:fillRect/>
          </a:stretch>
        </p:blipFill>
        <p:spPr>
          <a:xfrm>
            <a:off x="6132374" y="2267375"/>
            <a:ext cx="2554425" cy="1351300"/>
          </a:xfrm>
          <a:prstGeom prst="rect">
            <a:avLst/>
          </a:prstGeom>
          <a:noFill/>
          <a:ln>
            <a:noFill/>
          </a:ln>
        </p:spPr>
      </p:pic>
      <p:sp>
        <p:nvSpPr>
          <p:cNvPr id="483" name="Google Shape;483;g120745beabe_0_42"/>
          <p:cNvSpPr txBox="1"/>
          <p:nvPr/>
        </p:nvSpPr>
        <p:spPr>
          <a:xfrm>
            <a:off x="6453492" y="3586450"/>
            <a:ext cx="175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Roboto"/>
                <a:ea typeface="Roboto"/>
                <a:cs typeface="Roboto"/>
                <a:sym typeface="Roboto"/>
              </a:rPr>
              <a:t>CODE: MAE plotting</a:t>
            </a:r>
            <a:endParaRPr sz="1000">
              <a:latin typeface="Roboto"/>
              <a:ea typeface="Roboto"/>
              <a:cs typeface="Roboto"/>
              <a:sym typeface="Roboto"/>
            </a:endParaRPr>
          </a:p>
        </p:txBody>
      </p:sp>
      <p:sp>
        <p:nvSpPr>
          <p:cNvPr id="484" name="Google Shape;484;g120745beabe_0_42"/>
          <p:cNvSpPr txBox="1"/>
          <p:nvPr/>
        </p:nvSpPr>
        <p:spPr>
          <a:xfrm>
            <a:off x="921225" y="4105200"/>
            <a:ext cx="4833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Roboto"/>
                <a:ea typeface="Roboto"/>
                <a:cs typeface="Roboto"/>
                <a:sym typeface="Roboto"/>
              </a:rPr>
              <a:t>Training set and validation set MAE on each training epoch</a:t>
            </a:r>
            <a:endParaRPr sz="1000">
              <a:latin typeface="Roboto"/>
              <a:ea typeface="Roboto"/>
              <a:cs typeface="Roboto"/>
              <a:sym typeface="Roboto"/>
            </a:endParaRPr>
          </a:p>
          <a:p>
            <a:pPr marL="0" lvl="0" indent="0" algn="ctr" rtl="0">
              <a:spcBef>
                <a:spcPts val="0"/>
              </a:spcBef>
              <a:spcAft>
                <a:spcPts val="0"/>
              </a:spcAft>
              <a:buNone/>
            </a:pPr>
            <a:r>
              <a:rPr lang="en-US" sz="800">
                <a:latin typeface="Roboto"/>
                <a:ea typeface="Roboto"/>
                <a:cs typeface="Roboto"/>
                <a:sym typeface="Roboto"/>
              </a:rPr>
              <a:t>(Example from Deep RNN with 12 timesteps feature)</a:t>
            </a:r>
            <a:endParaRPr sz="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120745beabe_0_194"/>
          <p:cNvSpPr/>
          <p:nvPr/>
        </p:nvSpPr>
        <p:spPr>
          <a:xfrm>
            <a:off x="373725" y="880675"/>
            <a:ext cx="8547600" cy="40209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120745beabe_0_194"/>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sp>
        <p:nvSpPr>
          <p:cNvPr id="491" name="Google Shape;491;g120745beabe_0_194"/>
          <p:cNvSpPr txBox="1"/>
          <p:nvPr/>
        </p:nvSpPr>
        <p:spPr>
          <a:xfrm>
            <a:off x="609050" y="925050"/>
            <a:ext cx="7731600" cy="46176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chemeClr val="dk1"/>
              </a:buClr>
              <a:buSzPts val="1400"/>
              <a:buChar char="●"/>
            </a:pPr>
            <a:r>
              <a:rPr lang="en-US">
                <a:solidFill>
                  <a:schemeClr val="dk1"/>
                </a:solidFill>
              </a:rPr>
              <a:t>Then the best model from training session was loaded</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US">
                <a:solidFill>
                  <a:schemeClr val="dk1"/>
                </a:solidFill>
              </a:rPr>
              <a:t>The best model was tested on validation set to see how the model perform </a:t>
            </a:r>
            <a:endParaRPr>
              <a:solidFill>
                <a:schemeClr val="dk1"/>
              </a:solidFill>
            </a:endParaRPr>
          </a:p>
          <a:p>
            <a:pPr marL="457200" marR="0" lvl="0" indent="0" algn="l" rtl="0">
              <a:lnSpc>
                <a:spcPct val="100000"/>
              </a:lnSpc>
              <a:spcBef>
                <a:spcPts val="0"/>
              </a:spcBef>
              <a:spcAft>
                <a:spcPts val="0"/>
              </a:spcAft>
              <a:buNone/>
            </a:pPr>
            <a:r>
              <a:rPr lang="en-US">
                <a:solidFill>
                  <a:schemeClr val="dk1"/>
                </a:solidFill>
              </a:rPr>
              <a:t>(the loss/metric from this session still represents in normalized value)</a:t>
            </a: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US">
                <a:solidFill>
                  <a:schemeClr val="dk1"/>
                </a:solidFill>
              </a:rPr>
              <a:t>The actual prediction for test set was performed by the best model and then inverse transform(denormalized) to present an actual predicted temperature</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US">
                <a:solidFill>
                  <a:schemeClr val="dk1"/>
                </a:solidFill>
              </a:rPr>
              <a:t>The results will be further interpreted and concluded in result section</a:t>
            </a: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g120745beabe_0_194"/>
          <p:cNvGrpSpPr/>
          <p:nvPr/>
        </p:nvGrpSpPr>
        <p:grpSpPr>
          <a:xfrm>
            <a:off x="8222323" y="474215"/>
            <a:ext cx="784800" cy="784800"/>
            <a:chOff x="581362" y="252336"/>
            <a:chExt cx="784800" cy="784800"/>
          </a:xfrm>
        </p:grpSpPr>
        <p:sp>
          <p:nvSpPr>
            <p:cNvPr id="493" name="Google Shape;493;g120745beabe_0_194"/>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 name="Google Shape;494;g120745beabe_0_194"/>
            <p:cNvGrpSpPr/>
            <p:nvPr/>
          </p:nvGrpSpPr>
          <p:grpSpPr>
            <a:xfrm>
              <a:off x="737613" y="408589"/>
              <a:ext cx="472011" cy="472011"/>
              <a:chOff x="1190625" y="238125"/>
              <a:chExt cx="5238750" cy="5238750"/>
            </a:xfrm>
          </p:grpSpPr>
          <p:sp>
            <p:nvSpPr>
              <p:cNvPr id="495" name="Google Shape;495;g120745beabe_0_194"/>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120745beabe_0_194"/>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g120745beabe_0_194"/>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g120745beabe_0_194"/>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120745beabe_0_194"/>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g120745beabe_0_194"/>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120745beabe_0_194"/>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502" name="Google Shape;502;g120745beabe_0_194"/>
          <p:cNvPicPr preferRelativeResize="0"/>
          <p:nvPr/>
        </p:nvPicPr>
        <p:blipFill rotWithShape="1">
          <a:blip r:embed="rId3">
            <a:alphaModFix/>
          </a:blip>
          <a:srcRect l="3937" t="19369" r="4075" b="9734"/>
          <a:stretch/>
        </p:blipFill>
        <p:spPr>
          <a:xfrm>
            <a:off x="1854025" y="4137825"/>
            <a:ext cx="5435949" cy="411450"/>
          </a:xfrm>
          <a:prstGeom prst="rect">
            <a:avLst/>
          </a:prstGeom>
          <a:noFill/>
          <a:ln>
            <a:noFill/>
          </a:ln>
        </p:spPr>
      </p:pic>
      <p:pic>
        <p:nvPicPr>
          <p:cNvPr id="503" name="Google Shape;503;g120745beabe_0_194"/>
          <p:cNvPicPr preferRelativeResize="0"/>
          <p:nvPr/>
        </p:nvPicPr>
        <p:blipFill>
          <a:blip r:embed="rId4">
            <a:alphaModFix/>
          </a:blip>
          <a:stretch>
            <a:fillRect/>
          </a:stretch>
        </p:blipFill>
        <p:spPr>
          <a:xfrm>
            <a:off x="1172599" y="1652313"/>
            <a:ext cx="6798806" cy="1311263"/>
          </a:xfrm>
          <a:prstGeom prst="rect">
            <a:avLst/>
          </a:prstGeom>
          <a:noFill/>
          <a:ln>
            <a:noFill/>
          </a:ln>
        </p:spPr>
      </p:pic>
      <p:sp>
        <p:nvSpPr>
          <p:cNvPr id="504" name="Google Shape;504;g120745beabe_0_194"/>
          <p:cNvSpPr txBox="1"/>
          <p:nvPr/>
        </p:nvSpPr>
        <p:spPr>
          <a:xfrm>
            <a:off x="2595974" y="2930800"/>
            <a:ext cx="4103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CODE: Loading best model and validating on validation set</a:t>
            </a:r>
            <a:endParaRPr sz="1000"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800" dirty="0">
                <a:solidFill>
                  <a:schemeClr val="dk1"/>
                </a:solidFill>
                <a:latin typeface="Roboto"/>
                <a:ea typeface="Roboto"/>
                <a:cs typeface="Roboto"/>
                <a:sym typeface="Roboto"/>
              </a:rPr>
              <a:t>(Example from Deep RNN with 12 timesteps feature)</a:t>
            </a:r>
            <a:endParaRPr sz="800" dirty="0">
              <a:latin typeface="Roboto"/>
              <a:ea typeface="Roboto"/>
              <a:cs typeface="Roboto"/>
              <a:sym typeface="Roboto"/>
            </a:endParaRPr>
          </a:p>
        </p:txBody>
      </p:sp>
      <p:sp>
        <p:nvSpPr>
          <p:cNvPr id="505" name="Google Shape;505;g120745beabe_0_194"/>
          <p:cNvSpPr txBox="1"/>
          <p:nvPr/>
        </p:nvSpPr>
        <p:spPr>
          <a:xfrm>
            <a:off x="2673375" y="4562875"/>
            <a:ext cx="3948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Roboto"/>
                <a:ea typeface="Roboto"/>
                <a:cs typeface="Roboto"/>
                <a:sym typeface="Roboto"/>
              </a:rPr>
              <a:t>CODE: Test set temperature prediction and denormalization</a:t>
            </a:r>
            <a:endParaRPr sz="1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0745beabe_0_177"/>
          <p:cNvSpPr/>
          <p:nvPr/>
        </p:nvSpPr>
        <p:spPr>
          <a:xfrm>
            <a:off x="373725" y="880675"/>
            <a:ext cx="8547600" cy="39447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120745beabe_0_17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Training</a:t>
            </a:r>
            <a:endParaRPr/>
          </a:p>
        </p:txBody>
      </p:sp>
      <p:sp>
        <p:nvSpPr>
          <p:cNvPr id="512" name="Google Shape;512;g120745beabe_0_177"/>
          <p:cNvSpPr txBox="1"/>
          <p:nvPr/>
        </p:nvSpPr>
        <p:spPr>
          <a:xfrm>
            <a:off x="609050" y="1001250"/>
            <a:ext cx="7783500" cy="24627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chemeClr val="dk1"/>
              </a:buClr>
              <a:buSzPts val="1400"/>
              <a:buChar char="●"/>
            </a:pPr>
            <a:r>
              <a:rPr lang="en-US">
                <a:solidFill>
                  <a:schemeClr val="dk1"/>
                </a:solidFill>
              </a:rPr>
              <a:t>The deep learning model training time comparison (from command %%time) with machine specifications as followed are shown in the table below</a:t>
            </a:r>
            <a:endParaRPr>
              <a:solidFill>
                <a:schemeClr val="dk1"/>
              </a:solidFill>
            </a:endParaRPr>
          </a:p>
          <a:p>
            <a:pPr marL="0" marR="0" lvl="0" indent="457200" algn="l" rtl="0">
              <a:lnSpc>
                <a:spcPct val="100000"/>
              </a:lnSpc>
              <a:spcBef>
                <a:spcPts val="0"/>
              </a:spcBef>
              <a:spcAft>
                <a:spcPts val="0"/>
              </a:spcAft>
              <a:buNone/>
            </a:pP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US">
                <a:solidFill>
                  <a:schemeClr val="dk1"/>
                </a:solidFill>
              </a:rPr>
              <a:t>Machine Specifications:</a:t>
            </a:r>
            <a:endParaRPr>
              <a:solidFill>
                <a:schemeClr val="dk1"/>
              </a:solidFill>
            </a:endParaRPr>
          </a:p>
          <a:p>
            <a:pPr marL="914400" marR="0" lvl="1" indent="-317500" algn="l" rtl="0">
              <a:lnSpc>
                <a:spcPct val="100000"/>
              </a:lnSpc>
              <a:spcBef>
                <a:spcPts val="0"/>
              </a:spcBef>
              <a:spcAft>
                <a:spcPts val="0"/>
              </a:spcAft>
              <a:buClr>
                <a:schemeClr val="dk1"/>
              </a:buClr>
              <a:buSzPts val="1400"/>
              <a:buChar char="○"/>
            </a:pPr>
            <a:r>
              <a:rPr lang="en-US">
                <a:solidFill>
                  <a:schemeClr val="dk1"/>
                </a:solidFill>
              </a:rPr>
              <a:t>CPU: Intel(R) Core(TM) i5-8300H CPU @ 2.30GHz   2.30 GHz</a:t>
            </a:r>
            <a:endParaRPr>
              <a:solidFill>
                <a:schemeClr val="dk1"/>
              </a:solidFill>
            </a:endParaRPr>
          </a:p>
          <a:p>
            <a:pPr marL="914400" marR="0" lvl="1" indent="-317500" algn="l" rtl="0">
              <a:lnSpc>
                <a:spcPct val="100000"/>
              </a:lnSpc>
              <a:spcBef>
                <a:spcPts val="0"/>
              </a:spcBef>
              <a:spcAft>
                <a:spcPts val="0"/>
              </a:spcAft>
              <a:buClr>
                <a:schemeClr val="dk1"/>
              </a:buClr>
              <a:buSzPts val="1400"/>
              <a:buChar char="○"/>
            </a:pPr>
            <a:r>
              <a:rPr lang="en-US">
                <a:solidFill>
                  <a:schemeClr val="dk1"/>
                </a:solidFill>
              </a:rPr>
              <a:t>RAM: 24.0 GB (23.9 GB usable)</a:t>
            </a:r>
            <a:endParaRPr>
              <a:solidFill>
                <a:schemeClr val="dk1"/>
              </a:solidFill>
            </a:endParaRPr>
          </a:p>
          <a:p>
            <a:pPr marL="914400" marR="0" lvl="1" indent="-317500" algn="l" rtl="0">
              <a:lnSpc>
                <a:spcPct val="100000"/>
              </a:lnSpc>
              <a:spcBef>
                <a:spcPts val="0"/>
              </a:spcBef>
              <a:spcAft>
                <a:spcPts val="0"/>
              </a:spcAft>
              <a:buClr>
                <a:schemeClr val="dk1"/>
              </a:buClr>
              <a:buSzPts val="1400"/>
              <a:buChar char="○"/>
            </a:pPr>
            <a:r>
              <a:rPr lang="en-US">
                <a:solidFill>
                  <a:schemeClr val="dk1"/>
                </a:solidFill>
              </a:rPr>
              <a:t>GPU: NVIDIA GeForce GTX 1050Ti</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3" name="Google Shape;513;g120745beabe_0_177"/>
          <p:cNvGrpSpPr/>
          <p:nvPr/>
        </p:nvGrpSpPr>
        <p:grpSpPr>
          <a:xfrm>
            <a:off x="8222323" y="474215"/>
            <a:ext cx="784800" cy="784800"/>
            <a:chOff x="581362" y="252336"/>
            <a:chExt cx="784800" cy="784800"/>
          </a:xfrm>
        </p:grpSpPr>
        <p:sp>
          <p:nvSpPr>
            <p:cNvPr id="514" name="Google Shape;514;g120745beabe_0_17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5" name="Google Shape;515;g120745beabe_0_177"/>
            <p:cNvGrpSpPr/>
            <p:nvPr/>
          </p:nvGrpSpPr>
          <p:grpSpPr>
            <a:xfrm>
              <a:off x="737613" y="408589"/>
              <a:ext cx="472011" cy="472011"/>
              <a:chOff x="1190625" y="238125"/>
              <a:chExt cx="5238750" cy="5238750"/>
            </a:xfrm>
          </p:grpSpPr>
          <p:sp>
            <p:nvSpPr>
              <p:cNvPr id="516" name="Google Shape;516;g120745beabe_0_17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20745beabe_0_17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120745beabe_0_17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120745beabe_0_17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120745beabe_0_17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120745beabe_0_17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120745beabe_0_17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523" name="Google Shape;523;g120745beabe_0_177"/>
          <p:cNvGraphicFramePr/>
          <p:nvPr/>
        </p:nvGraphicFramePr>
        <p:xfrm>
          <a:off x="952500" y="2724150"/>
          <a:ext cx="7239000" cy="1981050"/>
        </p:xfrm>
        <a:graphic>
          <a:graphicData uri="http://schemas.openxmlformats.org/drawingml/2006/table">
            <a:tbl>
              <a:tblPr>
                <a:noFill/>
                <a:tableStyleId>{B64F9C75-2548-4C74-9358-797A4E553786}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rowSpan="2">
                  <a:txBody>
                    <a:bodyPr/>
                    <a:lstStyle/>
                    <a:p>
                      <a:pPr marL="0" lvl="0" indent="0" algn="ctr" rtl="0">
                        <a:spcBef>
                          <a:spcPts val="0"/>
                        </a:spcBef>
                        <a:spcAft>
                          <a:spcPts val="0"/>
                        </a:spcAft>
                        <a:buNone/>
                      </a:pPr>
                      <a:r>
                        <a:rPr lang="en-US"/>
                        <a:t>Model</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gridSpan="3">
                  <a:txBody>
                    <a:bodyPr/>
                    <a:lstStyle/>
                    <a:p>
                      <a:pPr marL="0" lvl="0" indent="0" algn="ctr" rtl="0">
                        <a:spcBef>
                          <a:spcPts val="0"/>
                        </a:spcBef>
                        <a:spcAft>
                          <a:spcPts val="0"/>
                        </a:spcAft>
                        <a:buNone/>
                      </a:pPr>
                      <a:r>
                        <a:rPr lang="en-US"/>
                        <a:t>Timesteps Feature</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lvl="0" indent="0" algn="ctr" rtl="0">
                        <a:spcBef>
                          <a:spcPts val="0"/>
                        </a:spcBef>
                        <a:spcAft>
                          <a:spcPts val="0"/>
                        </a:spcAft>
                        <a:buNone/>
                      </a:pPr>
                      <a:r>
                        <a:rPr lang="en-US"/>
                        <a:t>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a:t>6</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a:t>12</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t>Deep RNN</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11m 28s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16m 6s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27m 54s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b="1"/>
                        <a:t>LSTM</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3m 59s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3m 55s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4m 19s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b="1"/>
                        <a:t>GRU</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3m 54s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3m 38s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t>3m 35s</a:t>
                      </a:r>
                      <a:endParaRPr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0745beabe_0_177"/>
          <p:cNvSpPr/>
          <p:nvPr/>
        </p:nvSpPr>
        <p:spPr>
          <a:xfrm>
            <a:off x="373725" y="880675"/>
            <a:ext cx="8547600" cy="39447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120745beabe_0_17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dirty="0"/>
              <a:t>Auto Regressive model</a:t>
            </a:r>
            <a:endParaRPr dirty="0"/>
          </a:p>
        </p:txBody>
      </p:sp>
      <p:sp>
        <p:nvSpPr>
          <p:cNvPr id="512" name="Google Shape;512;g120745beabe_0_177"/>
          <p:cNvSpPr txBox="1"/>
          <p:nvPr/>
        </p:nvSpPr>
        <p:spPr>
          <a:xfrm>
            <a:off x="609050" y="1001250"/>
            <a:ext cx="7783500" cy="353939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dirty="0">
                <a:solidFill>
                  <a:schemeClr val="dk1"/>
                </a:solidFill>
              </a:rPr>
              <a:t>In order to deal with the forecasting task of time-series dataset, auto regressive model is usually chosen to be the one to predict the outcome of the future values based on previous data values.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An autoregressive model uses a linear combination of past values of the target to make forecasts and is made against the target itself. Where lags express each data point across time is called a lag, Bias and weight are associated with each lag which tells the importance of that time step in predicting the final value and Autocorrelation is the relationship between forecasted variable and input variables.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  </a:t>
            </a:r>
            <a:endParaRPr dirty="0">
              <a:solidFill>
                <a:schemeClr val="dk1"/>
              </a:solidFill>
            </a:endParaRPr>
          </a:p>
          <a:p>
            <a:pPr marL="0" marR="0" lvl="0" indent="0" algn="l" rtl="0">
              <a:lnSpc>
                <a:spcPct val="100000"/>
              </a:lnSpc>
              <a:spcBef>
                <a:spcPts val="0"/>
              </a:spcBef>
              <a:spcAft>
                <a:spcPts val="0"/>
              </a:spcAft>
              <a:buNone/>
            </a:pP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513" name="Google Shape;513;g120745beabe_0_177"/>
          <p:cNvGrpSpPr/>
          <p:nvPr/>
        </p:nvGrpSpPr>
        <p:grpSpPr>
          <a:xfrm>
            <a:off x="8222323" y="474215"/>
            <a:ext cx="784800" cy="784800"/>
            <a:chOff x="581362" y="252336"/>
            <a:chExt cx="784800" cy="784800"/>
          </a:xfrm>
        </p:grpSpPr>
        <p:sp>
          <p:nvSpPr>
            <p:cNvPr id="514" name="Google Shape;514;g120745beabe_0_17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5" name="Google Shape;515;g120745beabe_0_177"/>
            <p:cNvGrpSpPr/>
            <p:nvPr/>
          </p:nvGrpSpPr>
          <p:grpSpPr>
            <a:xfrm>
              <a:off x="737613" y="408589"/>
              <a:ext cx="472011" cy="472011"/>
              <a:chOff x="1190625" y="238125"/>
              <a:chExt cx="5238750" cy="5238750"/>
            </a:xfrm>
          </p:grpSpPr>
          <p:sp>
            <p:nvSpPr>
              <p:cNvPr id="516" name="Google Shape;516;g120745beabe_0_17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20745beabe_0_17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120745beabe_0_17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120745beabe_0_17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120745beabe_0_17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120745beabe_0_17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120745beabe_0_17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026" name="Picture 2">
            <a:extLst>
              <a:ext uri="{FF2B5EF4-FFF2-40B4-BE49-F238E27FC236}">
                <a16:creationId xmlns:a16="http://schemas.microsoft.com/office/drawing/2014/main" id="{CCB189C8-395F-4C64-9D75-9D4CEBACD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92" y="1708615"/>
            <a:ext cx="6533016" cy="73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3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0745beabe_0_177"/>
          <p:cNvSpPr/>
          <p:nvPr/>
        </p:nvSpPr>
        <p:spPr>
          <a:xfrm>
            <a:off x="373725" y="880675"/>
            <a:ext cx="8547600" cy="39447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120745beabe_0_17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dirty="0"/>
              <a:t>Finding autocorrelation</a:t>
            </a:r>
            <a:endParaRPr dirty="0"/>
          </a:p>
        </p:txBody>
      </p:sp>
      <p:sp>
        <p:nvSpPr>
          <p:cNvPr id="512" name="Google Shape;512;g120745beabe_0_177"/>
          <p:cNvSpPr txBox="1"/>
          <p:nvPr/>
        </p:nvSpPr>
        <p:spPr>
          <a:xfrm>
            <a:off x="609050" y="1001250"/>
            <a:ext cx="7783500" cy="3323946"/>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In order to find out which lags have a strong correlation to the forecasted values, The code creates a plot that shows us how much each previous lag influences the future lag.</a:t>
            </a: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dirty="0"/>
          </a:p>
          <a:p>
            <a:pPr marL="285750" marR="0" lvl="0" indent="-19685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Then we provide a threshold of 0.8 to see the lag that has a very strong correlation to the future value. </a:t>
            </a:r>
            <a:r>
              <a:rPr lang="en-US" dirty="0"/>
              <a:t>The lag that we are looking for is 192 which goes above the threshold.</a:t>
            </a:r>
            <a:endParaRPr sz="1400" b="0" i="0" u="none" strike="noStrike" cap="none" dirty="0">
              <a:solidFill>
                <a:srgbClr val="000000"/>
              </a:solidFill>
              <a:latin typeface="Arial"/>
              <a:ea typeface="Arial"/>
              <a:cs typeface="Arial"/>
              <a:sym typeface="Arial"/>
            </a:endParaRPr>
          </a:p>
        </p:txBody>
      </p:sp>
      <p:grpSp>
        <p:nvGrpSpPr>
          <p:cNvPr id="513" name="Google Shape;513;g120745beabe_0_177"/>
          <p:cNvGrpSpPr/>
          <p:nvPr/>
        </p:nvGrpSpPr>
        <p:grpSpPr>
          <a:xfrm>
            <a:off x="8222323" y="474215"/>
            <a:ext cx="784800" cy="784800"/>
            <a:chOff x="581362" y="252336"/>
            <a:chExt cx="784800" cy="784800"/>
          </a:xfrm>
        </p:grpSpPr>
        <p:sp>
          <p:nvSpPr>
            <p:cNvPr id="514" name="Google Shape;514;g120745beabe_0_17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5" name="Google Shape;515;g120745beabe_0_177"/>
            <p:cNvGrpSpPr/>
            <p:nvPr/>
          </p:nvGrpSpPr>
          <p:grpSpPr>
            <a:xfrm>
              <a:off x="737613" y="408589"/>
              <a:ext cx="472011" cy="472011"/>
              <a:chOff x="1190625" y="238125"/>
              <a:chExt cx="5238750" cy="5238750"/>
            </a:xfrm>
          </p:grpSpPr>
          <p:sp>
            <p:nvSpPr>
              <p:cNvPr id="516" name="Google Shape;516;g120745beabe_0_17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20745beabe_0_17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120745beabe_0_17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120745beabe_0_17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120745beabe_0_17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120745beabe_0_17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120745beabe_0_17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 name="Picture 2">
            <a:extLst>
              <a:ext uri="{FF2B5EF4-FFF2-40B4-BE49-F238E27FC236}">
                <a16:creationId xmlns:a16="http://schemas.microsoft.com/office/drawing/2014/main" id="{9E8B7ACA-24C6-456D-84F2-97B1E7ECDC6F}"/>
              </a:ext>
            </a:extLst>
          </p:cNvPr>
          <p:cNvPicPr>
            <a:picLocks noChangeAspect="1"/>
          </p:cNvPicPr>
          <p:nvPr/>
        </p:nvPicPr>
        <p:blipFill>
          <a:blip r:embed="rId3"/>
          <a:stretch>
            <a:fillRect/>
          </a:stretch>
        </p:blipFill>
        <p:spPr>
          <a:xfrm>
            <a:off x="4414958" y="1580024"/>
            <a:ext cx="3874468" cy="1996841"/>
          </a:xfrm>
          <a:prstGeom prst="rect">
            <a:avLst/>
          </a:prstGeom>
        </p:spPr>
      </p:pic>
      <p:pic>
        <p:nvPicPr>
          <p:cNvPr id="5" name="Picture 4">
            <a:extLst>
              <a:ext uri="{FF2B5EF4-FFF2-40B4-BE49-F238E27FC236}">
                <a16:creationId xmlns:a16="http://schemas.microsoft.com/office/drawing/2014/main" id="{4A83A0D8-E875-4437-A440-28751B153476}"/>
              </a:ext>
            </a:extLst>
          </p:cNvPr>
          <p:cNvPicPr>
            <a:picLocks noChangeAspect="1"/>
          </p:cNvPicPr>
          <p:nvPr/>
        </p:nvPicPr>
        <p:blipFill>
          <a:blip r:embed="rId4"/>
          <a:stretch>
            <a:fillRect/>
          </a:stretch>
        </p:blipFill>
        <p:spPr>
          <a:xfrm>
            <a:off x="1059507" y="1708037"/>
            <a:ext cx="3120126" cy="1727426"/>
          </a:xfrm>
          <a:prstGeom prst="rect">
            <a:avLst/>
          </a:prstGeom>
        </p:spPr>
      </p:pic>
      <p:sp>
        <p:nvSpPr>
          <p:cNvPr id="19" name="Google Shape;504;g120745beabe_0_194">
            <a:extLst>
              <a:ext uri="{FF2B5EF4-FFF2-40B4-BE49-F238E27FC236}">
                <a16:creationId xmlns:a16="http://schemas.microsoft.com/office/drawing/2014/main" id="{1B38343E-D627-4C91-A9FF-07DC6021369E}"/>
              </a:ext>
            </a:extLst>
          </p:cNvPr>
          <p:cNvSpPr txBox="1"/>
          <p:nvPr/>
        </p:nvSpPr>
        <p:spPr>
          <a:xfrm>
            <a:off x="609050" y="3380223"/>
            <a:ext cx="4103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CODE: Finding which lag is the best lag to use</a:t>
            </a:r>
            <a:endParaRPr sz="1000" dirty="0">
              <a:latin typeface="Roboto"/>
              <a:ea typeface="Roboto"/>
              <a:cs typeface="Roboto"/>
              <a:sym typeface="Roboto"/>
            </a:endParaRPr>
          </a:p>
        </p:txBody>
      </p:sp>
      <p:sp>
        <p:nvSpPr>
          <p:cNvPr id="20" name="Google Shape;504;g120745beabe_0_194">
            <a:extLst>
              <a:ext uri="{FF2B5EF4-FFF2-40B4-BE49-F238E27FC236}">
                <a16:creationId xmlns:a16="http://schemas.microsoft.com/office/drawing/2014/main" id="{66DC2775-75F3-40D8-B5EB-C9B3D839E527}"/>
              </a:ext>
            </a:extLst>
          </p:cNvPr>
          <p:cNvSpPr txBox="1"/>
          <p:nvPr/>
        </p:nvSpPr>
        <p:spPr>
          <a:xfrm>
            <a:off x="4179633" y="3547385"/>
            <a:ext cx="4103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Autocorrelation and lag plot</a:t>
            </a:r>
            <a:endParaRPr sz="1000" dirty="0">
              <a:latin typeface="Roboto"/>
              <a:ea typeface="Roboto"/>
              <a:cs typeface="Roboto"/>
              <a:sym typeface="Roboto"/>
            </a:endParaRPr>
          </a:p>
        </p:txBody>
      </p:sp>
    </p:spTree>
    <p:extLst>
      <p:ext uri="{BB962C8B-B14F-4D97-AF65-F5344CB8AC3E}">
        <p14:creationId xmlns:p14="http://schemas.microsoft.com/office/powerpoint/2010/main" val="59323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0745beabe_0_177"/>
          <p:cNvSpPr/>
          <p:nvPr/>
        </p:nvSpPr>
        <p:spPr>
          <a:xfrm>
            <a:off x="373725" y="880675"/>
            <a:ext cx="8547600" cy="39447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120745beabe_0_17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dirty="0"/>
              <a:t>Training Auto Regressive model</a:t>
            </a:r>
            <a:endParaRPr dirty="0"/>
          </a:p>
        </p:txBody>
      </p:sp>
      <p:grpSp>
        <p:nvGrpSpPr>
          <p:cNvPr id="513" name="Google Shape;513;g120745beabe_0_177"/>
          <p:cNvGrpSpPr/>
          <p:nvPr/>
        </p:nvGrpSpPr>
        <p:grpSpPr>
          <a:xfrm>
            <a:off x="8222323" y="474215"/>
            <a:ext cx="784800" cy="784800"/>
            <a:chOff x="581362" y="252336"/>
            <a:chExt cx="784800" cy="784800"/>
          </a:xfrm>
        </p:grpSpPr>
        <p:sp>
          <p:nvSpPr>
            <p:cNvPr id="514" name="Google Shape;514;g120745beabe_0_17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5" name="Google Shape;515;g120745beabe_0_177"/>
            <p:cNvGrpSpPr/>
            <p:nvPr/>
          </p:nvGrpSpPr>
          <p:grpSpPr>
            <a:xfrm>
              <a:off x="737613" y="408589"/>
              <a:ext cx="472011" cy="472011"/>
              <a:chOff x="1190625" y="238125"/>
              <a:chExt cx="5238750" cy="5238750"/>
            </a:xfrm>
          </p:grpSpPr>
          <p:sp>
            <p:nvSpPr>
              <p:cNvPr id="516" name="Google Shape;516;g120745beabe_0_17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20745beabe_0_17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120745beabe_0_17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120745beabe_0_17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120745beabe_0_17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120745beabe_0_17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120745beabe_0_17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 name="Picture 2">
            <a:extLst>
              <a:ext uri="{FF2B5EF4-FFF2-40B4-BE49-F238E27FC236}">
                <a16:creationId xmlns:a16="http://schemas.microsoft.com/office/drawing/2014/main" id="{DAE15368-C6A4-4FEA-BB66-F09A0EE5E27E}"/>
              </a:ext>
            </a:extLst>
          </p:cNvPr>
          <p:cNvPicPr>
            <a:picLocks noChangeAspect="1"/>
          </p:cNvPicPr>
          <p:nvPr/>
        </p:nvPicPr>
        <p:blipFill>
          <a:blip r:embed="rId3"/>
          <a:stretch>
            <a:fillRect/>
          </a:stretch>
        </p:blipFill>
        <p:spPr>
          <a:xfrm>
            <a:off x="666683" y="1330273"/>
            <a:ext cx="3905317" cy="1522752"/>
          </a:xfrm>
          <a:prstGeom prst="rect">
            <a:avLst/>
          </a:prstGeom>
        </p:spPr>
      </p:pic>
      <p:pic>
        <p:nvPicPr>
          <p:cNvPr id="2050" name="Picture 2">
            <a:extLst>
              <a:ext uri="{FF2B5EF4-FFF2-40B4-BE49-F238E27FC236}">
                <a16:creationId xmlns:a16="http://schemas.microsoft.com/office/drawing/2014/main" id="{D799ABF6-2A66-477F-A894-8D1754EDC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571" y="929754"/>
            <a:ext cx="37433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2054DA-EBB9-4584-84E0-29E67E2FA671}"/>
              </a:ext>
            </a:extLst>
          </p:cNvPr>
          <p:cNvPicPr>
            <a:picLocks noChangeAspect="1"/>
          </p:cNvPicPr>
          <p:nvPr/>
        </p:nvPicPr>
        <p:blipFill>
          <a:blip r:embed="rId5"/>
          <a:stretch>
            <a:fillRect/>
          </a:stretch>
        </p:blipFill>
        <p:spPr>
          <a:xfrm>
            <a:off x="2585907" y="3680824"/>
            <a:ext cx="3972186" cy="765431"/>
          </a:xfrm>
          <a:prstGeom prst="rect">
            <a:avLst/>
          </a:prstGeom>
        </p:spPr>
      </p:pic>
      <p:sp>
        <p:nvSpPr>
          <p:cNvPr id="20" name="Google Shape;504;g120745beabe_0_194">
            <a:extLst>
              <a:ext uri="{FF2B5EF4-FFF2-40B4-BE49-F238E27FC236}">
                <a16:creationId xmlns:a16="http://schemas.microsoft.com/office/drawing/2014/main" id="{5AFD4933-B574-460A-BA46-FBE2E1BBB297}"/>
              </a:ext>
            </a:extLst>
          </p:cNvPr>
          <p:cNvSpPr txBox="1"/>
          <p:nvPr/>
        </p:nvSpPr>
        <p:spPr>
          <a:xfrm>
            <a:off x="567791" y="2860215"/>
            <a:ext cx="4103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CODE: Splitting training set and testing set</a:t>
            </a:r>
            <a:endParaRPr sz="1000" dirty="0">
              <a:latin typeface="Roboto"/>
              <a:ea typeface="Roboto"/>
              <a:cs typeface="Roboto"/>
              <a:sym typeface="Roboto"/>
            </a:endParaRPr>
          </a:p>
        </p:txBody>
      </p:sp>
      <p:sp>
        <p:nvSpPr>
          <p:cNvPr id="21" name="Google Shape;504;g120745beabe_0_194">
            <a:extLst>
              <a:ext uri="{FF2B5EF4-FFF2-40B4-BE49-F238E27FC236}">
                <a16:creationId xmlns:a16="http://schemas.microsoft.com/office/drawing/2014/main" id="{5BC92956-C1D1-4CF4-837A-AFCC6049ED21}"/>
              </a:ext>
            </a:extLst>
          </p:cNvPr>
          <p:cNvSpPr txBox="1"/>
          <p:nvPr/>
        </p:nvSpPr>
        <p:spPr>
          <a:xfrm>
            <a:off x="4615423" y="3308332"/>
            <a:ext cx="4103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Date and time that used for training and testing</a:t>
            </a:r>
            <a:endParaRPr sz="1000" dirty="0">
              <a:latin typeface="Roboto"/>
              <a:ea typeface="Roboto"/>
              <a:cs typeface="Roboto"/>
              <a:sym typeface="Roboto"/>
            </a:endParaRPr>
          </a:p>
        </p:txBody>
      </p:sp>
      <p:sp>
        <p:nvSpPr>
          <p:cNvPr id="22" name="Google Shape;504;g120745beabe_0_194">
            <a:extLst>
              <a:ext uri="{FF2B5EF4-FFF2-40B4-BE49-F238E27FC236}">
                <a16:creationId xmlns:a16="http://schemas.microsoft.com/office/drawing/2014/main" id="{F46DD511-8549-4B38-A0F7-F382E9D5E292}"/>
              </a:ext>
            </a:extLst>
          </p:cNvPr>
          <p:cNvSpPr txBox="1"/>
          <p:nvPr/>
        </p:nvSpPr>
        <p:spPr>
          <a:xfrm>
            <a:off x="2454993" y="4428365"/>
            <a:ext cx="4103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Roboto"/>
                <a:ea typeface="Roboto"/>
                <a:cs typeface="Roboto"/>
                <a:sym typeface="Roboto"/>
              </a:rPr>
              <a:t>CODE: Creating and fitting the model</a:t>
            </a:r>
            <a:endParaRPr sz="1000" dirty="0">
              <a:latin typeface="Roboto"/>
              <a:ea typeface="Roboto"/>
              <a:cs typeface="Roboto"/>
              <a:sym typeface="Roboto"/>
            </a:endParaRPr>
          </a:p>
        </p:txBody>
      </p:sp>
    </p:spTree>
    <p:extLst>
      <p:ext uri="{BB962C8B-B14F-4D97-AF65-F5344CB8AC3E}">
        <p14:creationId xmlns:p14="http://schemas.microsoft.com/office/powerpoint/2010/main" val="2320698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0A58C-779C-499A-A647-7AF2863B9560}"/>
              </a:ext>
            </a:extLst>
          </p:cNvPr>
          <p:cNvSpPr>
            <a:spLocks noGrp="1"/>
          </p:cNvSpPr>
          <p:nvPr>
            <p:ph type="title"/>
          </p:nvPr>
        </p:nvSpPr>
        <p:spPr/>
        <p:txBody>
          <a:bodyPr/>
          <a:lstStyle/>
          <a:p>
            <a:r>
              <a:rPr lang="en-US" dirty="0"/>
              <a:t>Results</a:t>
            </a:r>
          </a:p>
        </p:txBody>
      </p:sp>
      <p:sp>
        <p:nvSpPr>
          <p:cNvPr id="4" name="Google Shape;528;p17">
            <a:extLst>
              <a:ext uri="{FF2B5EF4-FFF2-40B4-BE49-F238E27FC236}">
                <a16:creationId xmlns:a16="http://schemas.microsoft.com/office/drawing/2014/main" id="{EAA33BAF-C50F-42E5-9E38-41300000459D}"/>
              </a:ext>
            </a:extLst>
          </p:cNvPr>
          <p:cNvSpPr/>
          <p:nvPr/>
        </p:nvSpPr>
        <p:spPr>
          <a:xfrm>
            <a:off x="1821125" y="1525978"/>
            <a:ext cx="5501750" cy="2203062"/>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 name="Google Shape;530;p17">
            <a:extLst>
              <a:ext uri="{FF2B5EF4-FFF2-40B4-BE49-F238E27FC236}">
                <a16:creationId xmlns:a16="http://schemas.microsoft.com/office/drawing/2014/main" id="{194B2614-C651-470E-B8F0-A8E68CBB6150}"/>
              </a:ext>
            </a:extLst>
          </p:cNvPr>
          <p:cNvGrpSpPr/>
          <p:nvPr/>
        </p:nvGrpSpPr>
        <p:grpSpPr>
          <a:xfrm>
            <a:off x="1428725" y="1185415"/>
            <a:ext cx="784800" cy="784800"/>
            <a:chOff x="581362" y="252336"/>
            <a:chExt cx="784800" cy="784800"/>
          </a:xfrm>
        </p:grpSpPr>
        <p:sp>
          <p:nvSpPr>
            <p:cNvPr id="6" name="Google Shape;531;p17">
              <a:extLst>
                <a:ext uri="{FF2B5EF4-FFF2-40B4-BE49-F238E27FC236}">
                  <a16:creationId xmlns:a16="http://schemas.microsoft.com/office/drawing/2014/main" id="{29C9049E-562E-4DC4-A667-C47D8C375B21}"/>
                </a:ext>
              </a:extLst>
            </p:cNvPr>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532;p17">
              <a:extLst>
                <a:ext uri="{FF2B5EF4-FFF2-40B4-BE49-F238E27FC236}">
                  <a16:creationId xmlns:a16="http://schemas.microsoft.com/office/drawing/2014/main" id="{9E0DE3DE-5E09-4B46-BD67-9F5E8A2C578E}"/>
                </a:ext>
              </a:extLst>
            </p:cNvPr>
            <p:cNvGrpSpPr/>
            <p:nvPr/>
          </p:nvGrpSpPr>
          <p:grpSpPr>
            <a:xfrm>
              <a:off x="737610" y="408587"/>
              <a:ext cx="472011" cy="472011"/>
              <a:chOff x="1190625" y="238125"/>
              <a:chExt cx="5238750" cy="5238750"/>
            </a:xfrm>
          </p:grpSpPr>
          <p:sp>
            <p:nvSpPr>
              <p:cNvPr id="8" name="Google Shape;533;p17">
                <a:extLst>
                  <a:ext uri="{FF2B5EF4-FFF2-40B4-BE49-F238E27FC236}">
                    <a16:creationId xmlns:a16="http://schemas.microsoft.com/office/drawing/2014/main" id="{94D0C44C-374E-4D60-9216-536D92F4DA3E}"/>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534;p17">
                <a:extLst>
                  <a:ext uri="{FF2B5EF4-FFF2-40B4-BE49-F238E27FC236}">
                    <a16:creationId xmlns:a16="http://schemas.microsoft.com/office/drawing/2014/main" id="{A82C9E4A-8FED-4650-9DE7-9929774A14C0}"/>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535;p17">
                <a:extLst>
                  <a:ext uri="{FF2B5EF4-FFF2-40B4-BE49-F238E27FC236}">
                    <a16:creationId xmlns:a16="http://schemas.microsoft.com/office/drawing/2014/main" id="{72A8673A-A237-4F0C-BC07-A364BA9D50CD}"/>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36;p17">
                <a:extLst>
                  <a:ext uri="{FF2B5EF4-FFF2-40B4-BE49-F238E27FC236}">
                    <a16:creationId xmlns:a16="http://schemas.microsoft.com/office/drawing/2014/main" id="{9C0680B9-27AE-467F-806B-D06EBAE5291B}"/>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537;p17">
                <a:extLst>
                  <a:ext uri="{FF2B5EF4-FFF2-40B4-BE49-F238E27FC236}">
                    <a16:creationId xmlns:a16="http://schemas.microsoft.com/office/drawing/2014/main" id="{C37FC8DB-8C9C-440A-A1F1-0EAD3CD7079A}"/>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538;p17">
                <a:extLst>
                  <a:ext uri="{FF2B5EF4-FFF2-40B4-BE49-F238E27FC236}">
                    <a16:creationId xmlns:a16="http://schemas.microsoft.com/office/drawing/2014/main" id="{C19CF8F8-1FB0-46DF-9A66-E5CE5A6C3455}"/>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539;p17">
                <a:extLst>
                  <a:ext uri="{FF2B5EF4-FFF2-40B4-BE49-F238E27FC236}">
                    <a16:creationId xmlns:a16="http://schemas.microsoft.com/office/drawing/2014/main" id="{B21CC423-DFA5-4516-8E1A-1F799D59A61F}"/>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10134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7"/>
          <p:cNvSpPr/>
          <p:nvPr/>
        </p:nvSpPr>
        <p:spPr>
          <a:xfrm>
            <a:off x="60341" y="1195652"/>
            <a:ext cx="9023318" cy="36132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2600" dirty="0"/>
              <a:t>VISUALIZED RNN RESULTS FOR EACH TIMESTEP</a:t>
            </a:r>
            <a:endParaRPr sz="2600" b="0" i="0" u="none" strike="noStrike" dirty="0">
              <a:solidFill>
                <a:srgbClr val="000000"/>
              </a:solidFill>
              <a:latin typeface="Arial"/>
              <a:ea typeface="Arial"/>
              <a:cs typeface="Arial"/>
              <a:sym typeface="Arial"/>
            </a:endParaRPr>
          </a:p>
        </p:txBody>
      </p:sp>
      <p:grpSp>
        <p:nvGrpSpPr>
          <p:cNvPr id="530" name="Google Shape;530;p17"/>
          <p:cNvGrpSpPr/>
          <p:nvPr/>
        </p:nvGrpSpPr>
        <p:grpSpPr>
          <a:xfrm>
            <a:off x="227673" y="728215"/>
            <a:ext cx="784800" cy="784800"/>
            <a:chOff x="581362" y="252336"/>
            <a:chExt cx="784800" cy="784800"/>
          </a:xfrm>
        </p:grpSpPr>
        <p:sp>
          <p:nvSpPr>
            <p:cNvPr id="531" name="Google Shape;531;p1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2" name="Google Shape;532;p17"/>
            <p:cNvGrpSpPr/>
            <p:nvPr/>
          </p:nvGrpSpPr>
          <p:grpSpPr>
            <a:xfrm>
              <a:off x="737610" y="408587"/>
              <a:ext cx="472011" cy="472011"/>
              <a:chOff x="1190625" y="238125"/>
              <a:chExt cx="5238750" cy="5238750"/>
            </a:xfrm>
          </p:grpSpPr>
          <p:sp>
            <p:nvSpPr>
              <p:cNvPr id="533" name="Google Shape;533;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1" name="Picture 10" descr="A picture containing needle, row, lined, line&#10;&#10;Description automatically generated">
            <a:extLst>
              <a:ext uri="{FF2B5EF4-FFF2-40B4-BE49-F238E27FC236}">
                <a16:creationId xmlns:a16="http://schemas.microsoft.com/office/drawing/2014/main" id="{A55151E9-4023-4D10-8FB8-09BEC61727B2}"/>
              </a:ext>
            </a:extLst>
          </p:cNvPr>
          <p:cNvPicPr>
            <a:picLocks noChangeAspect="1"/>
          </p:cNvPicPr>
          <p:nvPr/>
        </p:nvPicPr>
        <p:blipFill>
          <a:blip r:embed="rId3"/>
          <a:stretch>
            <a:fillRect/>
          </a:stretch>
        </p:blipFill>
        <p:spPr>
          <a:xfrm>
            <a:off x="95957" y="1188690"/>
            <a:ext cx="4278194" cy="1827297"/>
          </a:xfrm>
          <a:prstGeom prst="rect">
            <a:avLst/>
          </a:prstGeom>
        </p:spPr>
      </p:pic>
      <p:pic>
        <p:nvPicPr>
          <p:cNvPr id="13" name="Picture 12" descr="Chart&#10;&#10;Description automatically generated">
            <a:extLst>
              <a:ext uri="{FF2B5EF4-FFF2-40B4-BE49-F238E27FC236}">
                <a16:creationId xmlns:a16="http://schemas.microsoft.com/office/drawing/2014/main" id="{FF595270-BA80-4D9A-8E99-DEEB7E063424}"/>
              </a:ext>
            </a:extLst>
          </p:cNvPr>
          <p:cNvPicPr>
            <a:picLocks noChangeAspect="1"/>
          </p:cNvPicPr>
          <p:nvPr/>
        </p:nvPicPr>
        <p:blipFill>
          <a:blip r:embed="rId4"/>
          <a:stretch>
            <a:fillRect/>
          </a:stretch>
        </p:blipFill>
        <p:spPr>
          <a:xfrm>
            <a:off x="4409767" y="1188690"/>
            <a:ext cx="4380271" cy="1870895"/>
          </a:xfrm>
          <a:prstGeom prst="rect">
            <a:avLst/>
          </a:prstGeom>
        </p:spPr>
      </p:pic>
      <p:pic>
        <p:nvPicPr>
          <p:cNvPr id="15" name="Picture 14" descr="A picture containing antenna&#10;&#10;Description automatically generated">
            <a:extLst>
              <a:ext uri="{FF2B5EF4-FFF2-40B4-BE49-F238E27FC236}">
                <a16:creationId xmlns:a16="http://schemas.microsoft.com/office/drawing/2014/main" id="{C1A50E4E-6E94-4E49-BD56-743B8942DE8D}"/>
              </a:ext>
            </a:extLst>
          </p:cNvPr>
          <p:cNvPicPr>
            <a:picLocks noChangeAspect="1"/>
          </p:cNvPicPr>
          <p:nvPr/>
        </p:nvPicPr>
        <p:blipFill>
          <a:blip r:embed="rId5"/>
          <a:stretch>
            <a:fillRect/>
          </a:stretch>
        </p:blipFill>
        <p:spPr>
          <a:xfrm>
            <a:off x="2432903" y="2998771"/>
            <a:ext cx="4278194" cy="1827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Agenda</a:t>
            </a:r>
            <a:endParaRPr/>
          </a:p>
        </p:txBody>
      </p:sp>
      <p:grpSp>
        <p:nvGrpSpPr>
          <p:cNvPr id="67" name="Google Shape;67;p3"/>
          <p:cNvGrpSpPr/>
          <p:nvPr/>
        </p:nvGrpSpPr>
        <p:grpSpPr>
          <a:xfrm>
            <a:off x="3297249" y="1027913"/>
            <a:ext cx="2653489" cy="678061"/>
            <a:chOff x="3297249" y="1027913"/>
            <a:chExt cx="2653489" cy="678061"/>
          </a:xfrm>
        </p:grpSpPr>
        <p:sp>
          <p:nvSpPr>
            <p:cNvPr id="68" name="Google Shape;68;p3"/>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01</a:t>
              </a:r>
              <a:endParaRPr sz="1800" b="0" i="0" u="none" strike="noStrike" cap="none">
                <a:solidFill>
                  <a:schemeClr val="lt1"/>
                </a:solidFill>
                <a:latin typeface="Arial"/>
                <a:ea typeface="Arial"/>
                <a:cs typeface="Arial"/>
                <a:sym typeface="Arial"/>
              </a:endParaRPr>
            </a:p>
          </p:txBody>
        </p:sp>
        <p:grpSp>
          <p:nvGrpSpPr>
            <p:cNvPr id="69" name="Google Shape;69;p3"/>
            <p:cNvGrpSpPr/>
            <p:nvPr/>
          </p:nvGrpSpPr>
          <p:grpSpPr>
            <a:xfrm>
              <a:off x="3969538" y="1027913"/>
              <a:ext cx="1981200" cy="673400"/>
              <a:chOff x="3969538" y="1108675"/>
              <a:chExt cx="1981200" cy="673400"/>
            </a:xfrm>
          </p:grpSpPr>
          <p:sp>
            <p:nvSpPr>
              <p:cNvPr id="70" name="Google Shape;70;p3"/>
              <p:cNvSpPr txBox="1"/>
              <p:nvPr/>
            </p:nvSpPr>
            <p:spPr>
              <a:xfrm>
                <a:off x="3969538" y="1108675"/>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Fira Sans Extra Condensed"/>
                    <a:ea typeface="Fira Sans Extra Condensed"/>
                    <a:cs typeface="Fira Sans Extra Condensed"/>
                    <a:sym typeface="Fira Sans Extra Condensed"/>
                  </a:rPr>
                  <a:t>Introduction</a:t>
                </a:r>
                <a:endParaRPr sz="1400" b="0" i="0" u="none" strike="noStrike" cap="none">
                  <a:solidFill>
                    <a:srgbClr val="000000"/>
                  </a:solidFill>
                  <a:latin typeface="Arial"/>
                  <a:ea typeface="Arial"/>
                  <a:cs typeface="Arial"/>
                  <a:sym typeface="Arial"/>
                </a:endParaRPr>
              </a:p>
            </p:txBody>
          </p:sp>
          <p:sp>
            <p:nvSpPr>
              <p:cNvPr id="71" name="Google Shape;71;p3"/>
              <p:cNvSpPr txBox="1"/>
              <p:nvPr/>
            </p:nvSpPr>
            <p:spPr>
              <a:xfrm>
                <a:off x="3969538" y="1450275"/>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grpSp>
        <p:nvGrpSpPr>
          <p:cNvPr id="72" name="Google Shape;72;p3"/>
          <p:cNvGrpSpPr/>
          <p:nvPr/>
        </p:nvGrpSpPr>
        <p:grpSpPr>
          <a:xfrm>
            <a:off x="414554" y="1509185"/>
            <a:ext cx="2653421" cy="2696472"/>
            <a:chOff x="3525722" y="1985800"/>
            <a:chExt cx="2702609" cy="2746178"/>
          </a:xfrm>
        </p:grpSpPr>
        <p:sp>
          <p:nvSpPr>
            <p:cNvPr id="73" name="Google Shape;73;p3"/>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 name="Google Shape;130;p3"/>
          <p:cNvGrpSpPr/>
          <p:nvPr/>
        </p:nvGrpSpPr>
        <p:grpSpPr>
          <a:xfrm>
            <a:off x="6033350" y="1027913"/>
            <a:ext cx="2653477" cy="678062"/>
            <a:chOff x="6033350" y="1027913"/>
            <a:chExt cx="2653477" cy="678062"/>
          </a:xfrm>
        </p:grpSpPr>
        <p:sp>
          <p:nvSpPr>
            <p:cNvPr id="131" name="Google Shape;131;p3"/>
            <p:cNvSpPr txBox="1"/>
            <p:nvPr/>
          </p:nvSpPr>
          <p:spPr>
            <a:xfrm>
              <a:off x="6705627" y="1027913"/>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Fira Sans Extra Condensed"/>
                  <a:ea typeface="Fira Sans Extra Condensed"/>
                  <a:cs typeface="Fira Sans Extra Condensed"/>
                  <a:sym typeface="Fira Sans Extra Condensed"/>
                </a:rPr>
                <a:t>Autoregressive model</a:t>
              </a:r>
              <a:endParaRPr sz="1400" b="0" i="0" u="none" strike="noStrike" cap="none" dirty="0">
                <a:solidFill>
                  <a:srgbClr val="000000"/>
                </a:solidFill>
                <a:latin typeface="Arial"/>
                <a:ea typeface="Arial"/>
                <a:cs typeface="Arial"/>
                <a:sym typeface="Arial"/>
              </a:endParaRPr>
            </a:p>
          </p:txBody>
        </p:sp>
        <p:sp>
          <p:nvSpPr>
            <p:cNvPr id="132" name="Google Shape;132;p3"/>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04</a:t>
              </a:r>
              <a:endParaRPr sz="1800" b="0" i="0" u="none" strike="noStrike" cap="none">
                <a:solidFill>
                  <a:schemeClr val="lt1"/>
                </a:solidFill>
                <a:latin typeface="Arial"/>
                <a:ea typeface="Arial"/>
                <a:cs typeface="Arial"/>
                <a:sym typeface="Arial"/>
              </a:endParaRPr>
            </a:p>
          </p:txBody>
        </p:sp>
      </p:grpSp>
      <p:grpSp>
        <p:nvGrpSpPr>
          <p:cNvPr id="133" name="Google Shape;133;p3"/>
          <p:cNvGrpSpPr/>
          <p:nvPr/>
        </p:nvGrpSpPr>
        <p:grpSpPr>
          <a:xfrm>
            <a:off x="3297248" y="2502860"/>
            <a:ext cx="2653505" cy="682838"/>
            <a:chOff x="3297248" y="2502860"/>
            <a:chExt cx="2653505" cy="682838"/>
          </a:xfrm>
        </p:grpSpPr>
        <p:grpSp>
          <p:nvGrpSpPr>
            <p:cNvPr id="134" name="Google Shape;134;p3"/>
            <p:cNvGrpSpPr/>
            <p:nvPr/>
          </p:nvGrpSpPr>
          <p:grpSpPr>
            <a:xfrm>
              <a:off x="3969548" y="2502860"/>
              <a:ext cx="1981205" cy="673400"/>
              <a:chOff x="3581360" y="1153913"/>
              <a:chExt cx="1981205" cy="673400"/>
            </a:xfrm>
          </p:grpSpPr>
          <p:sp>
            <p:nvSpPr>
              <p:cNvPr id="135" name="Google Shape;135;p3"/>
              <p:cNvSpPr txBox="1"/>
              <p:nvPr/>
            </p:nvSpPr>
            <p:spPr>
              <a:xfrm>
                <a:off x="3581365" y="1153913"/>
                <a:ext cx="1981200" cy="33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100"/>
                  <a:buNone/>
                </a:pPr>
                <a:r>
                  <a:rPr lang="en-US" sz="1800" b="1">
                    <a:solidFill>
                      <a:schemeClr val="dk1"/>
                    </a:solidFill>
                    <a:latin typeface="Fira Sans Extra Condensed"/>
                    <a:ea typeface="Fira Sans Extra Condensed"/>
                    <a:cs typeface="Fira Sans Extra Condensed"/>
                    <a:sym typeface="Fira Sans Extra Condensed"/>
                  </a:rPr>
                  <a:t>Data Retrieval and Preparation</a:t>
                </a:r>
                <a:endParaRPr sz="1800" b="1">
                  <a:latin typeface="Fira Sans Extra Condensed"/>
                  <a:ea typeface="Fira Sans Extra Condensed"/>
                  <a:cs typeface="Fira Sans Extra Condensed"/>
                  <a:sym typeface="Fira Sans Extra Condensed"/>
                </a:endParaRPr>
              </a:p>
            </p:txBody>
          </p:sp>
          <p:sp>
            <p:nvSpPr>
              <p:cNvPr id="136" name="Google Shape;136;p3"/>
              <p:cNvSpPr txBox="1"/>
              <p:nvPr/>
            </p:nvSpPr>
            <p:spPr>
              <a:xfrm>
                <a:off x="3581360" y="1495513"/>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37" name="Google Shape;137;p3"/>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02</a:t>
              </a:r>
              <a:endParaRPr sz="1800" b="0" i="0" u="none" strike="noStrike" cap="none">
                <a:solidFill>
                  <a:schemeClr val="lt1"/>
                </a:solidFill>
                <a:latin typeface="Arial"/>
                <a:ea typeface="Arial"/>
                <a:cs typeface="Arial"/>
                <a:sym typeface="Arial"/>
              </a:endParaRPr>
            </a:p>
          </p:txBody>
        </p:sp>
      </p:grpSp>
      <p:grpSp>
        <p:nvGrpSpPr>
          <p:cNvPr id="138" name="Google Shape;138;p3"/>
          <p:cNvGrpSpPr/>
          <p:nvPr/>
        </p:nvGrpSpPr>
        <p:grpSpPr>
          <a:xfrm>
            <a:off x="3297248" y="3977808"/>
            <a:ext cx="2668123" cy="673400"/>
            <a:chOff x="3297248" y="3977808"/>
            <a:chExt cx="2668123" cy="673400"/>
          </a:xfrm>
        </p:grpSpPr>
        <p:grpSp>
          <p:nvGrpSpPr>
            <p:cNvPr id="139" name="Google Shape;139;p3"/>
            <p:cNvGrpSpPr/>
            <p:nvPr/>
          </p:nvGrpSpPr>
          <p:grpSpPr>
            <a:xfrm>
              <a:off x="3969548" y="3977808"/>
              <a:ext cx="1995823" cy="673400"/>
              <a:chOff x="3581360" y="2254821"/>
              <a:chExt cx="1995823" cy="673400"/>
            </a:xfrm>
          </p:grpSpPr>
          <p:sp>
            <p:nvSpPr>
              <p:cNvPr id="140" name="Google Shape;140;p3"/>
              <p:cNvSpPr txBox="1"/>
              <p:nvPr/>
            </p:nvSpPr>
            <p:spPr>
              <a:xfrm>
                <a:off x="3581365" y="2254821"/>
                <a:ext cx="1995818" cy="3401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Fira Sans Extra Condensed"/>
                    <a:ea typeface="Fira Sans Extra Condensed"/>
                    <a:cs typeface="Fira Sans Extra Condensed"/>
                    <a:sym typeface="Fira Sans Extra Condensed"/>
                  </a:rPr>
                  <a:t>Network architecture and Training of DL method</a:t>
                </a:r>
                <a:endParaRPr sz="1800" b="1" i="0" u="none" strike="noStrike" cap="none" dirty="0">
                  <a:solidFill>
                    <a:srgbClr val="000000"/>
                  </a:solidFill>
                  <a:latin typeface="Fira Sans Extra Condensed"/>
                  <a:ea typeface="Fira Sans Extra Condensed"/>
                  <a:cs typeface="Fira Sans Extra Condensed"/>
                  <a:sym typeface="Fira Sans Extra Condensed"/>
                </a:endParaRPr>
              </a:p>
            </p:txBody>
          </p:sp>
          <p:sp>
            <p:nvSpPr>
              <p:cNvPr id="141" name="Google Shape;141;p3"/>
              <p:cNvSpPr txBox="1"/>
              <p:nvPr/>
            </p:nvSpPr>
            <p:spPr>
              <a:xfrm>
                <a:off x="3581360" y="2596421"/>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2" name="Google Shape;142;p3"/>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03</a:t>
              </a:r>
              <a:endParaRPr sz="1800" b="0" i="0" u="none" strike="noStrike" cap="none">
                <a:solidFill>
                  <a:schemeClr val="lt1"/>
                </a:solidFill>
                <a:latin typeface="Arial"/>
                <a:ea typeface="Arial"/>
                <a:cs typeface="Arial"/>
                <a:sym typeface="Arial"/>
              </a:endParaRPr>
            </a:p>
          </p:txBody>
        </p:sp>
      </p:grpSp>
      <p:grpSp>
        <p:nvGrpSpPr>
          <p:cNvPr id="143" name="Google Shape;143;p3"/>
          <p:cNvGrpSpPr/>
          <p:nvPr/>
        </p:nvGrpSpPr>
        <p:grpSpPr>
          <a:xfrm>
            <a:off x="6033350" y="2501790"/>
            <a:ext cx="2653515" cy="711260"/>
            <a:chOff x="6033350" y="2501790"/>
            <a:chExt cx="2653515" cy="711260"/>
          </a:xfrm>
        </p:grpSpPr>
        <p:sp>
          <p:nvSpPr>
            <p:cNvPr id="144" name="Google Shape;144;p3"/>
            <p:cNvSpPr txBox="1"/>
            <p:nvPr/>
          </p:nvSpPr>
          <p:spPr>
            <a:xfrm>
              <a:off x="6705665" y="2501790"/>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Fira Sans Extra Condensed"/>
                  <a:ea typeface="Fira Sans Extra Condensed"/>
                  <a:cs typeface="Fira Sans Extra Condensed"/>
                  <a:sym typeface="Fira Sans Extra Condensed"/>
                </a:rPr>
                <a:t>Results</a:t>
              </a:r>
              <a:endParaRPr sz="1800" b="1" i="0" u="none" strike="noStrike" cap="none" dirty="0">
                <a:solidFill>
                  <a:srgbClr val="000000"/>
                </a:solidFill>
                <a:latin typeface="Fira Sans Extra Condensed"/>
                <a:ea typeface="Fira Sans Extra Condensed"/>
                <a:cs typeface="Fira Sans Extra Condensed"/>
                <a:sym typeface="Fira Sans Extra Condensed"/>
              </a:endParaRPr>
            </a:p>
          </p:txBody>
        </p:sp>
        <p:sp>
          <p:nvSpPr>
            <p:cNvPr id="145" name="Google Shape;145;p3"/>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05</a:t>
              </a:r>
              <a:endParaRPr sz="1800" b="0" i="0" u="none" strike="noStrike" cap="none">
                <a:solidFill>
                  <a:schemeClr val="lt1"/>
                </a:solidFill>
                <a:latin typeface="Arial"/>
                <a:ea typeface="Arial"/>
                <a:cs typeface="Arial"/>
                <a:sym typeface="Arial"/>
              </a:endParaRPr>
            </a:p>
          </p:txBody>
        </p:sp>
      </p:grpSp>
      <p:grpSp>
        <p:nvGrpSpPr>
          <p:cNvPr id="146" name="Google Shape;146;p3"/>
          <p:cNvGrpSpPr/>
          <p:nvPr/>
        </p:nvGrpSpPr>
        <p:grpSpPr>
          <a:xfrm>
            <a:off x="6033350" y="3977817"/>
            <a:ext cx="2653477" cy="674283"/>
            <a:chOff x="6033350" y="3977817"/>
            <a:chExt cx="2653477" cy="674283"/>
          </a:xfrm>
        </p:grpSpPr>
        <p:grpSp>
          <p:nvGrpSpPr>
            <p:cNvPr id="147" name="Google Shape;147;p3"/>
            <p:cNvGrpSpPr/>
            <p:nvPr/>
          </p:nvGrpSpPr>
          <p:grpSpPr>
            <a:xfrm>
              <a:off x="6705623" y="3977817"/>
              <a:ext cx="1981204" cy="673400"/>
              <a:chOff x="6705623" y="4058579"/>
              <a:chExt cx="1981204" cy="673400"/>
            </a:xfrm>
          </p:grpSpPr>
          <p:sp>
            <p:nvSpPr>
              <p:cNvPr id="148" name="Google Shape;148;p3"/>
              <p:cNvSpPr txBox="1"/>
              <p:nvPr/>
            </p:nvSpPr>
            <p:spPr>
              <a:xfrm>
                <a:off x="6705627" y="4058579"/>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Fira Sans Extra Condensed"/>
                    <a:ea typeface="Fira Sans Extra Condensed"/>
                    <a:cs typeface="Fira Sans Extra Condensed"/>
                    <a:sym typeface="Fira Sans Extra Condensed"/>
                  </a:rPr>
                  <a:t>Discussion and Conclusion</a:t>
                </a:r>
                <a:endParaRPr sz="1400" b="0" i="0" u="none" strike="noStrike" cap="none">
                  <a:solidFill>
                    <a:srgbClr val="000000"/>
                  </a:solidFill>
                  <a:latin typeface="Arial"/>
                  <a:ea typeface="Arial"/>
                  <a:cs typeface="Arial"/>
                  <a:sym typeface="Arial"/>
                </a:endParaRPr>
              </a:p>
            </p:txBody>
          </p:sp>
          <p:sp>
            <p:nvSpPr>
              <p:cNvPr id="149" name="Google Shape;149;p3"/>
              <p:cNvSpPr txBox="1"/>
              <p:nvPr/>
            </p:nvSpPr>
            <p:spPr>
              <a:xfrm>
                <a:off x="6705623" y="4400179"/>
                <a:ext cx="1981200"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0" name="Google Shape;150;p3"/>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06</a:t>
              </a:r>
              <a:endParaRPr sz="1800" b="0" i="0" u="none" strike="noStrike" cap="none">
                <a:solidFill>
                  <a:schemeClr val="lt1"/>
                </a:solidFill>
                <a:latin typeface="Arial"/>
                <a:ea typeface="Arial"/>
                <a:cs typeface="Arial"/>
                <a:sym typeface="Arial"/>
              </a:endParaRPr>
            </a:p>
          </p:txBody>
        </p:sp>
      </p:grpSp>
      <p:cxnSp>
        <p:nvCxnSpPr>
          <p:cNvPr id="151" name="Google Shape;151;p3"/>
          <p:cNvCxnSpPr>
            <a:stCxn id="68" idx="4"/>
            <a:endCxn id="137" idx="0"/>
          </p:cNvCxnSpPr>
          <p:nvPr/>
        </p:nvCxnSpPr>
        <p:spPr>
          <a:xfrm>
            <a:off x="3595299" y="1705974"/>
            <a:ext cx="0" cy="883500"/>
          </a:xfrm>
          <a:prstGeom prst="straightConnector1">
            <a:avLst/>
          </a:prstGeom>
          <a:noFill/>
          <a:ln w="9525" cap="flat" cmpd="sng">
            <a:solidFill>
              <a:schemeClr val="dk2"/>
            </a:solidFill>
            <a:prstDash val="solid"/>
            <a:round/>
            <a:headEnd type="none" w="sm" len="sm"/>
            <a:tailEnd type="triangle" w="med" len="med"/>
          </a:ln>
        </p:spPr>
      </p:cxnSp>
      <p:cxnSp>
        <p:nvCxnSpPr>
          <p:cNvPr id="152" name="Google Shape;152;p3"/>
          <p:cNvCxnSpPr>
            <a:stCxn id="137" idx="4"/>
            <a:endCxn id="142" idx="0"/>
          </p:cNvCxnSpPr>
          <p:nvPr/>
        </p:nvCxnSpPr>
        <p:spPr>
          <a:xfrm>
            <a:off x="3595298" y="3185698"/>
            <a:ext cx="0" cy="869400"/>
          </a:xfrm>
          <a:prstGeom prst="straightConnector1">
            <a:avLst/>
          </a:prstGeom>
          <a:noFill/>
          <a:ln w="9525" cap="flat" cmpd="sng">
            <a:solidFill>
              <a:schemeClr val="dk2"/>
            </a:solidFill>
            <a:prstDash val="solid"/>
            <a:round/>
            <a:headEnd type="none" w="sm" len="sm"/>
            <a:tailEnd type="triangle" w="med" len="med"/>
          </a:ln>
        </p:spPr>
      </p:cxnSp>
      <p:cxnSp>
        <p:nvCxnSpPr>
          <p:cNvPr id="153" name="Google Shape;153;p3"/>
          <p:cNvCxnSpPr/>
          <p:nvPr/>
        </p:nvCxnSpPr>
        <p:spPr>
          <a:xfrm>
            <a:off x="6331400" y="1705975"/>
            <a:ext cx="0" cy="911100"/>
          </a:xfrm>
          <a:prstGeom prst="straightConnector1">
            <a:avLst/>
          </a:prstGeom>
          <a:noFill/>
          <a:ln w="9525" cap="flat" cmpd="sng">
            <a:solidFill>
              <a:schemeClr val="dk2"/>
            </a:solidFill>
            <a:prstDash val="solid"/>
            <a:round/>
            <a:headEnd type="none" w="sm" len="sm"/>
            <a:tailEnd type="triangle" w="med" len="med"/>
          </a:ln>
        </p:spPr>
      </p:cxnSp>
      <p:cxnSp>
        <p:nvCxnSpPr>
          <p:cNvPr id="154" name="Google Shape;154;p3"/>
          <p:cNvCxnSpPr>
            <a:endCxn id="150" idx="0"/>
          </p:cNvCxnSpPr>
          <p:nvPr/>
        </p:nvCxnSpPr>
        <p:spPr>
          <a:xfrm>
            <a:off x="6331400" y="3213000"/>
            <a:ext cx="0" cy="843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7"/>
          <p:cNvSpPr/>
          <p:nvPr/>
        </p:nvSpPr>
        <p:spPr>
          <a:xfrm>
            <a:off x="60341" y="1195652"/>
            <a:ext cx="9023318" cy="36132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2600" dirty="0"/>
              <a:t>VISUALIZED LSTM RESULTS FOR EACH TIMESTEP</a:t>
            </a:r>
            <a:endParaRPr sz="2600" b="0" i="0" u="none" strike="noStrike" dirty="0">
              <a:solidFill>
                <a:srgbClr val="000000"/>
              </a:solidFill>
              <a:latin typeface="Arial"/>
              <a:ea typeface="Arial"/>
              <a:cs typeface="Arial"/>
              <a:sym typeface="Arial"/>
            </a:endParaRPr>
          </a:p>
        </p:txBody>
      </p:sp>
      <p:grpSp>
        <p:nvGrpSpPr>
          <p:cNvPr id="530" name="Google Shape;530;p17"/>
          <p:cNvGrpSpPr/>
          <p:nvPr/>
        </p:nvGrpSpPr>
        <p:grpSpPr>
          <a:xfrm>
            <a:off x="227673" y="728215"/>
            <a:ext cx="784800" cy="784800"/>
            <a:chOff x="581362" y="252336"/>
            <a:chExt cx="784800" cy="784800"/>
          </a:xfrm>
        </p:grpSpPr>
        <p:sp>
          <p:nvSpPr>
            <p:cNvPr id="531" name="Google Shape;531;p1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2" name="Google Shape;532;p17"/>
            <p:cNvGrpSpPr/>
            <p:nvPr/>
          </p:nvGrpSpPr>
          <p:grpSpPr>
            <a:xfrm>
              <a:off x="737610" y="408587"/>
              <a:ext cx="472011" cy="472011"/>
              <a:chOff x="1190625" y="238125"/>
              <a:chExt cx="5238750" cy="5238750"/>
            </a:xfrm>
          </p:grpSpPr>
          <p:sp>
            <p:nvSpPr>
              <p:cNvPr id="533" name="Google Shape;533;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 name="Picture 2" descr="A picture containing measuring stick&#10;&#10;Description automatically generated">
            <a:extLst>
              <a:ext uri="{FF2B5EF4-FFF2-40B4-BE49-F238E27FC236}">
                <a16:creationId xmlns:a16="http://schemas.microsoft.com/office/drawing/2014/main" id="{E53B9C96-4FA0-4821-8988-85C071AB9A73}"/>
              </a:ext>
            </a:extLst>
          </p:cNvPr>
          <p:cNvPicPr>
            <a:picLocks noChangeAspect="1"/>
          </p:cNvPicPr>
          <p:nvPr/>
        </p:nvPicPr>
        <p:blipFill>
          <a:blip r:embed="rId3"/>
          <a:stretch>
            <a:fillRect/>
          </a:stretch>
        </p:blipFill>
        <p:spPr>
          <a:xfrm>
            <a:off x="60341" y="1163931"/>
            <a:ext cx="4344327" cy="1855543"/>
          </a:xfrm>
          <a:prstGeom prst="rect">
            <a:avLst/>
          </a:prstGeom>
        </p:spPr>
      </p:pic>
      <p:pic>
        <p:nvPicPr>
          <p:cNvPr id="5" name="Picture 4" descr="A picture containing antenna&#10;&#10;Description automatically generated">
            <a:extLst>
              <a:ext uri="{FF2B5EF4-FFF2-40B4-BE49-F238E27FC236}">
                <a16:creationId xmlns:a16="http://schemas.microsoft.com/office/drawing/2014/main" id="{5568D150-F57B-4EAC-BD65-A9792719D78E}"/>
              </a:ext>
            </a:extLst>
          </p:cNvPr>
          <p:cNvPicPr>
            <a:picLocks noChangeAspect="1"/>
          </p:cNvPicPr>
          <p:nvPr/>
        </p:nvPicPr>
        <p:blipFill>
          <a:blip r:embed="rId4"/>
          <a:stretch>
            <a:fillRect/>
          </a:stretch>
        </p:blipFill>
        <p:spPr>
          <a:xfrm>
            <a:off x="4458163" y="1115308"/>
            <a:ext cx="4572000" cy="1952787"/>
          </a:xfrm>
          <a:prstGeom prst="rect">
            <a:avLst/>
          </a:prstGeom>
        </p:spPr>
      </p:pic>
      <p:pic>
        <p:nvPicPr>
          <p:cNvPr id="7" name="Picture 6" descr="A picture containing antenna&#10;&#10;Description automatically generated">
            <a:extLst>
              <a:ext uri="{FF2B5EF4-FFF2-40B4-BE49-F238E27FC236}">
                <a16:creationId xmlns:a16="http://schemas.microsoft.com/office/drawing/2014/main" id="{A148AA0F-371D-4B0E-9EC9-D90C4DE70AD9}"/>
              </a:ext>
            </a:extLst>
          </p:cNvPr>
          <p:cNvPicPr>
            <a:picLocks noChangeAspect="1"/>
          </p:cNvPicPr>
          <p:nvPr/>
        </p:nvPicPr>
        <p:blipFill>
          <a:blip r:embed="rId5"/>
          <a:stretch>
            <a:fillRect/>
          </a:stretch>
        </p:blipFill>
        <p:spPr>
          <a:xfrm>
            <a:off x="2369666" y="2979723"/>
            <a:ext cx="4404667" cy="1881315"/>
          </a:xfrm>
          <a:prstGeom prst="rect">
            <a:avLst/>
          </a:prstGeom>
        </p:spPr>
      </p:pic>
    </p:spTree>
    <p:extLst>
      <p:ext uri="{BB962C8B-B14F-4D97-AF65-F5344CB8AC3E}">
        <p14:creationId xmlns:p14="http://schemas.microsoft.com/office/powerpoint/2010/main" val="381727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7"/>
          <p:cNvSpPr/>
          <p:nvPr/>
        </p:nvSpPr>
        <p:spPr>
          <a:xfrm>
            <a:off x="60341" y="1195652"/>
            <a:ext cx="9023318" cy="36132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2600" dirty="0"/>
              <a:t>VISUALIZED GRU RESULTS FOR EACH TIMESTEP</a:t>
            </a:r>
            <a:endParaRPr sz="2600" b="0" i="0" u="none" strike="noStrike" dirty="0">
              <a:solidFill>
                <a:srgbClr val="000000"/>
              </a:solidFill>
              <a:latin typeface="Arial"/>
              <a:ea typeface="Arial"/>
              <a:cs typeface="Arial"/>
              <a:sym typeface="Arial"/>
            </a:endParaRPr>
          </a:p>
        </p:txBody>
      </p:sp>
      <p:grpSp>
        <p:nvGrpSpPr>
          <p:cNvPr id="530" name="Google Shape;530;p17"/>
          <p:cNvGrpSpPr/>
          <p:nvPr/>
        </p:nvGrpSpPr>
        <p:grpSpPr>
          <a:xfrm>
            <a:off x="227673" y="728215"/>
            <a:ext cx="784800" cy="784800"/>
            <a:chOff x="581362" y="252336"/>
            <a:chExt cx="784800" cy="784800"/>
          </a:xfrm>
        </p:grpSpPr>
        <p:sp>
          <p:nvSpPr>
            <p:cNvPr id="531" name="Google Shape;531;p1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2" name="Google Shape;532;p17"/>
            <p:cNvGrpSpPr/>
            <p:nvPr/>
          </p:nvGrpSpPr>
          <p:grpSpPr>
            <a:xfrm>
              <a:off x="737610" y="408587"/>
              <a:ext cx="472011" cy="472011"/>
              <a:chOff x="1190625" y="238125"/>
              <a:chExt cx="5238750" cy="5238750"/>
            </a:xfrm>
          </p:grpSpPr>
          <p:sp>
            <p:nvSpPr>
              <p:cNvPr id="533" name="Google Shape;533;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074" name="Picture 2">
            <a:extLst>
              <a:ext uri="{FF2B5EF4-FFF2-40B4-BE49-F238E27FC236}">
                <a16:creationId xmlns:a16="http://schemas.microsoft.com/office/drawing/2014/main" id="{C5C96F6E-DDF8-4178-8BFC-1CBA72D2B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56" y="1195651"/>
            <a:ext cx="4460642" cy="1905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BCF944-B400-45F1-AA40-FF9D47D34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733" y="1201135"/>
            <a:ext cx="4399344" cy="18790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7EAC623-06FA-4072-A4AF-B0C70B6088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249" y="3036524"/>
            <a:ext cx="4149498" cy="177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66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7"/>
          <p:cNvSpPr/>
          <p:nvPr/>
        </p:nvSpPr>
        <p:spPr>
          <a:xfrm>
            <a:off x="60341" y="1195652"/>
            <a:ext cx="9023318" cy="36132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2600" dirty="0"/>
              <a:t>VISUALIZED AUTOREGRESSIVE RESULTS</a:t>
            </a:r>
            <a:endParaRPr sz="2600" b="0" i="0" u="none" strike="noStrike" dirty="0">
              <a:solidFill>
                <a:srgbClr val="000000"/>
              </a:solidFill>
              <a:latin typeface="Arial"/>
              <a:ea typeface="Arial"/>
              <a:cs typeface="Arial"/>
              <a:sym typeface="Arial"/>
            </a:endParaRPr>
          </a:p>
        </p:txBody>
      </p:sp>
      <p:grpSp>
        <p:nvGrpSpPr>
          <p:cNvPr id="530" name="Google Shape;530;p17"/>
          <p:cNvGrpSpPr/>
          <p:nvPr/>
        </p:nvGrpSpPr>
        <p:grpSpPr>
          <a:xfrm>
            <a:off x="227673" y="728215"/>
            <a:ext cx="784800" cy="784800"/>
            <a:chOff x="581362" y="252336"/>
            <a:chExt cx="784800" cy="784800"/>
          </a:xfrm>
        </p:grpSpPr>
        <p:sp>
          <p:nvSpPr>
            <p:cNvPr id="531" name="Google Shape;531;p1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2" name="Google Shape;532;p17"/>
            <p:cNvGrpSpPr/>
            <p:nvPr/>
          </p:nvGrpSpPr>
          <p:grpSpPr>
            <a:xfrm>
              <a:off x="737610" y="408587"/>
              <a:ext cx="472011" cy="472011"/>
              <a:chOff x="1190625" y="238125"/>
              <a:chExt cx="5238750" cy="5238750"/>
            </a:xfrm>
          </p:grpSpPr>
          <p:sp>
            <p:nvSpPr>
              <p:cNvPr id="533" name="Google Shape;533;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098" name="Picture 2">
            <a:extLst>
              <a:ext uri="{FF2B5EF4-FFF2-40B4-BE49-F238E27FC236}">
                <a16:creationId xmlns:a16="http://schemas.microsoft.com/office/drawing/2014/main" id="{C94F6FDE-4341-4F7F-8296-5FE1A6278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4" y="1443563"/>
            <a:ext cx="4257675" cy="292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01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7"/>
          <p:cNvSpPr/>
          <p:nvPr/>
        </p:nvSpPr>
        <p:spPr>
          <a:xfrm>
            <a:off x="227673" y="1403041"/>
            <a:ext cx="8666794" cy="3470463"/>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MAE Evaluation on Test Set</a:t>
            </a:r>
            <a:endParaRPr/>
          </a:p>
        </p:txBody>
      </p:sp>
      <p:grpSp>
        <p:nvGrpSpPr>
          <p:cNvPr id="594" name="Google Shape;594;p27"/>
          <p:cNvGrpSpPr/>
          <p:nvPr/>
        </p:nvGrpSpPr>
        <p:grpSpPr>
          <a:xfrm>
            <a:off x="227673" y="728215"/>
            <a:ext cx="784800" cy="784800"/>
            <a:chOff x="581362" y="252336"/>
            <a:chExt cx="784800" cy="784800"/>
          </a:xfrm>
        </p:grpSpPr>
        <p:sp>
          <p:nvSpPr>
            <p:cNvPr id="595" name="Google Shape;595;p2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 name="Google Shape;596;p27"/>
            <p:cNvGrpSpPr/>
            <p:nvPr/>
          </p:nvGrpSpPr>
          <p:grpSpPr>
            <a:xfrm>
              <a:off x="737610" y="408587"/>
              <a:ext cx="472011" cy="472011"/>
              <a:chOff x="1190625" y="238125"/>
              <a:chExt cx="5238750" cy="5238750"/>
            </a:xfrm>
          </p:grpSpPr>
          <p:sp>
            <p:nvSpPr>
              <p:cNvPr id="597" name="Google Shape;597;p2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604" name="Google Shape;604;p27"/>
          <p:cNvGraphicFramePr/>
          <p:nvPr>
            <p:extLst>
              <p:ext uri="{D42A27DB-BD31-4B8C-83A1-F6EECF244321}">
                <p14:modId xmlns:p14="http://schemas.microsoft.com/office/powerpoint/2010/main" val="1190131093"/>
              </p:ext>
            </p:extLst>
          </p:nvPr>
        </p:nvGraphicFramePr>
        <p:xfrm>
          <a:off x="1201920" y="1871219"/>
          <a:ext cx="6853900" cy="1954148"/>
        </p:xfrm>
        <a:graphic>
          <a:graphicData uri="http://schemas.openxmlformats.org/drawingml/2006/table">
            <a:tbl>
              <a:tblPr firstRow="1" bandRow="1">
                <a:noFill/>
                <a:tableStyleId>{A3DB5282-B44E-477F-BAD5-85329F70BE17}</a:tableStyleId>
              </a:tblPr>
              <a:tblGrid>
                <a:gridCol w="1523200">
                  <a:extLst>
                    <a:ext uri="{9D8B030D-6E8A-4147-A177-3AD203B41FA5}">
                      <a16:colId xmlns:a16="http://schemas.microsoft.com/office/drawing/2014/main" val="20000"/>
                    </a:ext>
                  </a:extLst>
                </a:gridCol>
                <a:gridCol w="1733825">
                  <a:extLst>
                    <a:ext uri="{9D8B030D-6E8A-4147-A177-3AD203B41FA5}">
                      <a16:colId xmlns:a16="http://schemas.microsoft.com/office/drawing/2014/main" val="20001"/>
                    </a:ext>
                  </a:extLst>
                </a:gridCol>
                <a:gridCol w="1593175">
                  <a:extLst>
                    <a:ext uri="{9D8B030D-6E8A-4147-A177-3AD203B41FA5}">
                      <a16:colId xmlns:a16="http://schemas.microsoft.com/office/drawing/2014/main" val="20002"/>
                    </a:ext>
                  </a:extLst>
                </a:gridCol>
                <a:gridCol w="2003700">
                  <a:extLst>
                    <a:ext uri="{9D8B030D-6E8A-4147-A177-3AD203B41FA5}">
                      <a16:colId xmlns:a16="http://schemas.microsoft.com/office/drawing/2014/main" val="20003"/>
                    </a:ext>
                  </a:extLst>
                </a:gridCol>
              </a:tblGrid>
              <a:tr h="670550">
                <a:tc>
                  <a:txBody>
                    <a:bodyPr/>
                    <a:lstStyle/>
                    <a:p>
                      <a:pPr marL="0" marR="0" lvl="0" indent="0" algn="ctr" rtl="0">
                        <a:lnSpc>
                          <a:spcPct val="100000"/>
                        </a:lnSpc>
                        <a:spcBef>
                          <a:spcPts val="0"/>
                        </a:spcBef>
                        <a:spcAft>
                          <a:spcPts val="0"/>
                        </a:spcAft>
                        <a:buNone/>
                      </a:pPr>
                      <a:r>
                        <a:rPr lang="en-US" sz="1800" b="1" u="none" strike="noStrike" cap="none"/>
                        <a:t>Models</a:t>
                      </a:r>
                      <a:endParaRPr sz="1800" b="1" i="0" u="none" strike="noStrike" cap="none">
                        <a:solidFill>
                          <a:srgbClr val="FFFFFF"/>
                        </a:solidFill>
                        <a:latin typeface="Arial"/>
                        <a:ea typeface="Arial"/>
                        <a:cs typeface="Arial"/>
                        <a:sym typeface="Arial"/>
                      </a:endParaRPr>
                    </a:p>
                  </a:txBody>
                  <a:tcPr marL="7625" marR="7625" marT="7625" marB="0" anchor="ctr"/>
                </a:tc>
                <a:tc>
                  <a:txBody>
                    <a:bodyPr/>
                    <a:lstStyle/>
                    <a:p>
                      <a:pPr marL="0" lvl="0" indent="0" algn="ctr" rtl="0">
                        <a:spcBef>
                          <a:spcPts val="0"/>
                        </a:spcBef>
                        <a:spcAft>
                          <a:spcPts val="0"/>
                        </a:spcAft>
                        <a:buNone/>
                      </a:pPr>
                      <a:r>
                        <a:rPr lang="en-US" b="1"/>
                        <a:t>4 Times</a:t>
                      </a:r>
                      <a:endParaRPr b="1"/>
                    </a:p>
                  </a:txBody>
                  <a:tcPr marL="7625" marR="7625" marT="7625" marB="0" anchor="ctr"/>
                </a:tc>
                <a:tc>
                  <a:txBody>
                    <a:bodyPr/>
                    <a:lstStyle/>
                    <a:p>
                      <a:pPr marL="0" lvl="0" indent="0" algn="ctr" rtl="0">
                        <a:spcBef>
                          <a:spcPts val="0"/>
                        </a:spcBef>
                        <a:spcAft>
                          <a:spcPts val="0"/>
                        </a:spcAft>
                        <a:buNone/>
                      </a:pPr>
                      <a:r>
                        <a:rPr lang="en-US" b="1"/>
                        <a:t>6 Times</a:t>
                      </a:r>
                      <a:endParaRPr b="1"/>
                    </a:p>
                  </a:txBody>
                  <a:tcPr marL="7625" marR="7625" marT="7625" marB="0" anchor="ctr"/>
                </a:tc>
                <a:tc>
                  <a:txBody>
                    <a:bodyPr/>
                    <a:lstStyle/>
                    <a:p>
                      <a:pPr marL="0" lvl="0" indent="0" algn="ctr" rtl="0">
                        <a:spcBef>
                          <a:spcPts val="0"/>
                        </a:spcBef>
                        <a:spcAft>
                          <a:spcPts val="0"/>
                        </a:spcAft>
                        <a:buNone/>
                      </a:pPr>
                      <a:r>
                        <a:rPr lang="en-US" b="1"/>
                        <a:t>12 Times</a:t>
                      </a:r>
                      <a:endParaRPr b="1"/>
                    </a:p>
                  </a:txBody>
                  <a:tcPr marL="7625" marR="7625" marT="7625" marB="0" anchor="ctr"/>
                </a:tc>
                <a:extLst>
                  <a:ext uri="{0D108BD9-81ED-4DB2-BD59-A6C34878D82A}">
                    <a16:rowId xmlns:a16="http://schemas.microsoft.com/office/drawing/2014/main" val="10000"/>
                  </a:ext>
                </a:extLst>
              </a:tr>
              <a:tr h="297175">
                <a:tc>
                  <a:txBody>
                    <a:bodyPr/>
                    <a:lstStyle/>
                    <a:p>
                      <a:pPr marL="0" lvl="0" indent="0" algn="l" rtl="0">
                        <a:spcBef>
                          <a:spcPts val="0"/>
                        </a:spcBef>
                        <a:spcAft>
                          <a:spcPts val="0"/>
                        </a:spcAft>
                        <a:buNone/>
                      </a:pPr>
                      <a:r>
                        <a:rPr lang="en-US"/>
                        <a:t>RNN</a:t>
                      </a:r>
                      <a:endParaRPr/>
                    </a:p>
                  </a:txBody>
                  <a:tcPr marL="7625" marR="7625" marT="7625" marB="0" anchor="ctr"/>
                </a:tc>
                <a:tc>
                  <a:txBody>
                    <a:bodyPr/>
                    <a:lstStyle/>
                    <a:p>
                      <a:pPr marL="0" lvl="0" indent="0" algn="ctr" rtl="0">
                        <a:spcBef>
                          <a:spcPts val="0"/>
                        </a:spcBef>
                        <a:spcAft>
                          <a:spcPts val="0"/>
                        </a:spcAft>
                        <a:buNone/>
                      </a:pPr>
                      <a:r>
                        <a:rPr lang="en-US"/>
                        <a:t>0.785</a:t>
                      </a:r>
                      <a:endParaRPr/>
                    </a:p>
                  </a:txBody>
                  <a:tcPr marL="7625" marR="7625" marT="7625" marB="0"/>
                </a:tc>
                <a:tc>
                  <a:txBody>
                    <a:bodyPr/>
                    <a:lstStyle/>
                    <a:p>
                      <a:pPr marL="0" lvl="0" indent="0" algn="ctr" rtl="0">
                        <a:spcBef>
                          <a:spcPts val="0"/>
                        </a:spcBef>
                        <a:spcAft>
                          <a:spcPts val="0"/>
                        </a:spcAft>
                        <a:buNone/>
                      </a:pPr>
                      <a:r>
                        <a:rPr lang="en-US"/>
                        <a:t>0.650</a:t>
                      </a:r>
                      <a:endParaRPr/>
                    </a:p>
                  </a:txBody>
                  <a:tcPr marL="7625" marR="7625" marT="7625" marB="0"/>
                </a:tc>
                <a:tc>
                  <a:txBody>
                    <a:bodyPr/>
                    <a:lstStyle/>
                    <a:p>
                      <a:pPr marL="0" lvl="0" indent="0" algn="ctr" rtl="0">
                        <a:spcBef>
                          <a:spcPts val="0"/>
                        </a:spcBef>
                        <a:spcAft>
                          <a:spcPts val="0"/>
                        </a:spcAft>
                        <a:buNone/>
                      </a:pPr>
                      <a:r>
                        <a:rPr lang="en-US"/>
                        <a:t>0.516</a:t>
                      </a:r>
                      <a:endParaRPr/>
                    </a:p>
                  </a:txBody>
                  <a:tcPr marL="7625" marR="7625" marT="7625" marB="0"/>
                </a:tc>
                <a:extLst>
                  <a:ext uri="{0D108BD9-81ED-4DB2-BD59-A6C34878D82A}">
                    <a16:rowId xmlns:a16="http://schemas.microsoft.com/office/drawing/2014/main" val="10001"/>
                  </a:ext>
                </a:extLst>
              </a:tr>
              <a:tr h="289550">
                <a:tc>
                  <a:txBody>
                    <a:bodyPr/>
                    <a:lstStyle/>
                    <a:p>
                      <a:pPr marL="0" lvl="0" indent="0" algn="l" rtl="0">
                        <a:spcBef>
                          <a:spcPts val="0"/>
                        </a:spcBef>
                        <a:spcAft>
                          <a:spcPts val="0"/>
                        </a:spcAft>
                        <a:buNone/>
                      </a:pPr>
                      <a:r>
                        <a:rPr lang="en-US"/>
                        <a:t>LTSM</a:t>
                      </a:r>
                      <a:endParaRPr/>
                    </a:p>
                  </a:txBody>
                  <a:tcPr marL="7625" marR="7625" marT="7625" marB="0" anchor="ctr"/>
                </a:tc>
                <a:tc>
                  <a:txBody>
                    <a:bodyPr/>
                    <a:lstStyle/>
                    <a:p>
                      <a:pPr marL="0" lvl="0" indent="0" algn="ctr" rtl="0">
                        <a:spcBef>
                          <a:spcPts val="0"/>
                        </a:spcBef>
                        <a:spcAft>
                          <a:spcPts val="0"/>
                        </a:spcAft>
                        <a:buNone/>
                      </a:pPr>
                      <a:r>
                        <a:rPr lang="en-US"/>
                        <a:t>0.576</a:t>
                      </a:r>
                      <a:endParaRPr/>
                    </a:p>
                  </a:txBody>
                  <a:tcPr marL="7625" marR="7625" marT="7625" marB="0"/>
                </a:tc>
                <a:tc>
                  <a:txBody>
                    <a:bodyPr/>
                    <a:lstStyle/>
                    <a:p>
                      <a:pPr marL="0" lvl="0" indent="0" algn="ctr" rtl="0">
                        <a:spcBef>
                          <a:spcPts val="0"/>
                        </a:spcBef>
                        <a:spcAft>
                          <a:spcPts val="0"/>
                        </a:spcAft>
                        <a:buNone/>
                      </a:pPr>
                      <a:r>
                        <a:rPr lang="en-US"/>
                        <a:t>0.493</a:t>
                      </a:r>
                      <a:endParaRPr/>
                    </a:p>
                  </a:txBody>
                  <a:tcPr marL="7625" marR="7625" marT="7625" marB="0"/>
                </a:tc>
                <a:tc>
                  <a:txBody>
                    <a:bodyPr/>
                    <a:lstStyle/>
                    <a:p>
                      <a:pPr marL="0" lvl="0" indent="0" algn="ctr" rtl="0">
                        <a:spcBef>
                          <a:spcPts val="0"/>
                        </a:spcBef>
                        <a:spcAft>
                          <a:spcPts val="0"/>
                        </a:spcAft>
                        <a:buNone/>
                      </a:pPr>
                      <a:r>
                        <a:rPr lang="en-US"/>
                        <a:t>0.433</a:t>
                      </a:r>
                      <a:endParaRPr/>
                    </a:p>
                  </a:txBody>
                  <a:tcPr marL="7625" marR="7625" marT="7625" marB="0"/>
                </a:tc>
                <a:extLst>
                  <a:ext uri="{0D108BD9-81ED-4DB2-BD59-A6C34878D82A}">
                    <a16:rowId xmlns:a16="http://schemas.microsoft.com/office/drawing/2014/main" val="10002"/>
                  </a:ext>
                </a:extLst>
              </a:tr>
              <a:tr h="289550">
                <a:tc>
                  <a:txBody>
                    <a:bodyPr/>
                    <a:lstStyle/>
                    <a:p>
                      <a:pPr marL="0" lvl="0" indent="0" algn="l" rtl="0">
                        <a:spcBef>
                          <a:spcPts val="0"/>
                        </a:spcBef>
                        <a:spcAft>
                          <a:spcPts val="0"/>
                        </a:spcAft>
                        <a:buNone/>
                      </a:pPr>
                      <a:r>
                        <a:rPr lang="en-US"/>
                        <a:t>GRU</a:t>
                      </a:r>
                      <a:endParaRPr/>
                    </a:p>
                  </a:txBody>
                  <a:tcPr marL="7625" marR="7625" marT="7625" marB="0" anchor="ctr"/>
                </a:tc>
                <a:tc>
                  <a:txBody>
                    <a:bodyPr/>
                    <a:lstStyle/>
                    <a:p>
                      <a:pPr marL="0" lvl="0" indent="0" algn="ctr" rtl="0">
                        <a:lnSpc>
                          <a:spcPct val="115000"/>
                        </a:lnSpc>
                        <a:spcBef>
                          <a:spcPts val="0"/>
                        </a:spcBef>
                        <a:spcAft>
                          <a:spcPts val="0"/>
                        </a:spcAft>
                        <a:buNone/>
                      </a:pPr>
                      <a:r>
                        <a:rPr lang="en-US"/>
                        <a:t>0.551</a:t>
                      </a:r>
                      <a:endParaRPr/>
                    </a:p>
                  </a:txBody>
                  <a:tcPr marL="91425" marR="91425" marT="91425" marB="91425"/>
                </a:tc>
                <a:tc>
                  <a:txBody>
                    <a:bodyPr/>
                    <a:lstStyle/>
                    <a:p>
                      <a:pPr marL="0" lvl="0" indent="0" algn="ctr" rtl="0">
                        <a:lnSpc>
                          <a:spcPct val="115000"/>
                        </a:lnSpc>
                        <a:spcBef>
                          <a:spcPts val="0"/>
                        </a:spcBef>
                        <a:spcAft>
                          <a:spcPts val="0"/>
                        </a:spcAft>
                        <a:buNone/>
                      </a:pPr>
                      <a:r>
                        <a:rPr lang="en-US"/>
                        <a:t>0.482</a:t>
                      </a:r>
                      <a:endParaRPr/>
                    </a:p>
                  </a:txBody>
                  <a:tcPr marL="91425" marR="91425" marT="91425" marB="91425"/>
                </a:tc>
                <a:tc>
                  <a:txBody>
                    <a:bodyPr/>
                    <a:lstStyle/>
                    <a:p>
                      <a:pPr marL="0" lvl="0" indent="0" algn="ctr" rtl="0">
                        <a:lnSpc>
                          <a:spcPct val="115000"/>
                        </a:lnSpc>
                        <a:spcBef>
                          <a:spcPts val="0"/>
                        </a:spcBef>
                        <a:spcAft>
                          <a:spcPts val="0"/>
                        </a:spcAft>
                        <a:buNone/>
                      </a:pPr>
                      <a:r>
                        <a:rPr lang="en-US"/>
                        <a:t>0.411</a:t>
                      </a:r>
                      <a:endParaRPr/>
                    </a:p>
                  </a:txBody>
                  <a:tcPr marL="91425" marR="91425" marT="91425" marB="91425"/>
                </a:tc>
                <a:extLst>
                  <a:ext uri="{0D108BD9-81ED-4DB2-BD59-A6C34878D82A}">
                    <a16:rowId xmlns:a16="http://schemas.microsoft.com/office/drawing/2014/main" val="10003"/>
                  </a:ext>
                </a:extLst>
              </a:tr>
              <a:tr h="289550">
                <a:tc>
                  <a:txBody>
                    <a:bodyPr/>
                    <a:lstStyle/>
                    <a:p>
                      <a:pPr marL="0" lvl="0" indent="0" algn="l" rtl="0">
                        <a:spcBef>
                          <a:spcPts val="0"/>
                        </a:spcBef>
                        <a:spcAft>
                          <a:spcPts val="0"/>
                        </a:spcAft>
                        <a:buNone/>
                      </a:pPr>
                      <a:r>
                        <a:rPr lang="en-US" dirty="0" err="1"/>
                        <a:t>AutoRegressive</a:t>
                      </a:r>
                      <a:endParaRPr dirty="0"/>
                    </a:p>
                  </a:txBody>
                  <a:tcPr marL="7625" marR="7625" marT="7625" marB="0" anchor="ctr"/>
                </a:tc>
                <a:tc gridSpan="3">
                  <a:txBody>
                    <a:bodyPr/>
                    <a:lstStyle/>
                    <a:p>
                      <a:pPr marL="0" lvl="0" indent="0" algn="ctr" rtl="0">
                        <a:spcBef>
                          <a:spcPts val="0"/>
                        </a:spcBef>
                        <a:spcAft>
                          <a:spcPts val="0"/>
                        </a:spcAft>
                        <a:buNone/>
                      </a:pPr>
                      <a:r>
                        <a:rPr lang="en-US" dirty="0"/>
                        <a:t>0.531</a:t>
                      </a:r>
                      <a:endParaRPr dirty="0"/>
                    </a:p>
                  </a:txBody>
                  <a:tcPr marL="7625" marR="7625" marT="7625" marB="0"/>
                </a:tc>
                <a:tc hMerge="1">
                  <a:txBody>
                    <a:bodyPr/>
                    <a:lstStyle/>
                    <a:p>
                      <a:pPr marL="0" lvl="0" indent="0" algn="l" rtl="0">
                        <a:spcBef>
                          <a:spcPts val="0"/>
                        </a:spcBef>
                        <a:spcAft>
                          <a:spcPts val="0"/>
                        </a:spcAft>
                        <a:buNone/>
                      </a:pPr>
                      <a:endParaRPr dirty="0"/>
                    </a:p>
                  </a:txBody>
                  <a:tcPr marL="7625" marR="7625" marT="7625" marB="0"/>
                </a:tc>
                <a:tc hMerge="1">
                  <a:txBody>
                    <a:bodyPr/>
                    <a:lstStyle/>
                    <a:p>
                      <a:pPr marL="0" lvl="0" indent="0" algn="l" rtl="0">
                        <a:spcBef>
                          <a:spcPts val="0"/>
                        </a:spcBef>
                        <a:spcAft>
                          <a:spcPts val="0"/>
                        </a:spcAft>
                        <a:buNone/>
                      </a:pPr>
                      <a:endParaRPr dirty="0"/>
                    </a:p>
                  </a:txBody>
                  <a:tcPr marL="7625" marR="7625" marT="7625" marB="0"/>
                </a:tc>
                <a:extLst>
                  <a:ext uri="{0D108BD9-81ED-4DB2-BD59-A6C34878D82A}">
                    <a16:rowId xmlns:a16="http://schemas.microsoft.com/office/drawing/2014/main" val="10004"/>
                  </a:ext>
                </a:extLst>
              </a:tr>
            </a:tbl>
          </a:graphicData>
        </a:graphic>
      </p:graphicFrame>
      <p:sp>
        <p:nvSpPr>
          <p:cNvPr id="605" name="Google Shape;605;p27"/>
          <p:cNvSpPr txBox="1"/>
          <p:nvPr/>
        </p:nvSpPr>
        <p:spPr>
          <a:xfrm>
            <a:off x="741845" y="4175051"/>
            <a:ext cx="77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1" i="0" u="none" strike="noStrike" cap="non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2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Conclusion</a:t>
            </a:r>
            <a:endParaRPr/>
          </a:p>
        </p:txBody>
      </p:sp>
      <p:sp>
        <p:nvSpPr>
          <p:cNvPr id="611" name="Google Shape;611;p28"/>
          <p:cNvSpPr/>
          <p:nvPr/>
        </p:nvSpPr>
        <p:spPr>
          <a:xfrm>
            <a:off x="363268" y="1024997"/>
            <a:ext cx="8541382" cy="2568367"/>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According to the experiment, </a:t>
            </a:r>
            <a:r>
              <a:rPr lang="en-US" dirty="0"/>
              <a:t>the all deep learning’s best models (Multi-layer RNN, LSTM and GRU) have better performance compared to the autoregressive method. Comparing among the deep learning model, the GRU model has minimum MAE at 0.411. The second best is LSTM at 0.433 and the last on is RNN at 0.516. We’ll find that the GRU and LSTM model outperform the RNN model.</a:t>
            </a:r>
            <a:endParaRPr dirty="0"/>
          </a:p>
          <a:p>
            <a:pPr marL="0" marR="0" lvl="0" indent="457200" algn="l" rtl="0">
              <a:lnSpc>
                <a:spcPct val="100000"/>
              </a:lnSpc>
              <a:spcBef>
                <a:spcPts val="0"/>
              </a:spcBef>
              <a:spcAft>
                <a:spcPts val="0"/>
              </a:spcAft>
              <a:buNone/>
            </a:pPr>
            <a:r>
              <a:rPr lang="en-US" dirty="0"/>
              <a:t>In term of input time step which is one of the important hyper-parameters, we found that the 12 time-steps input made the model the best outcome comparing to 4 and 6 </a:t>
            </a:r>
            <a:r>
              <a:rPr lang="en-US" dirty="0">
                <a:solidFill>
                  <a:schemeClr val="dk1"/>
                </a:solidFill>
              </a:rPr>
              <a:t>time-steps input. There is a point to mentioned that the data were collected on the monthly basis and the temperature data is affected from the season of the year which may be the reason that 12 time-steps input show the best result in these experiments.</a:t>
            </a:r>
            <a:endParaRPr dirty="0"/>
          </a:p>
          <a:p>
            <a:pPr marL="0" marR="0" lvl="0" indent="0" algn="l" rtl="0">
              <a:lnSpc>
                <a:spcPct val="100000"/>
              </a:lnSpc>
              <a:spcBef>
                <a:spcPts val="0"/>
              </a:spcBef>
              <a:spcAft>
                <a:spcPts val="0"/>
              </a:spcAft>
              <a:buNone/>
            </a:pPr>
            <a:endParaRPr dirty="0"/>
          </a:p>
        </p:txBody>
      </p:sp>
      <p:grpSp>
        <p:nvGrpSpPr>
          <p:cNvPr id="612" name="Google Shape;612;p28"/>
          <p:cNvGrpSpPr/>
          <p:nvPr/>
        </p:nvGrpSpPr>
        <p:grpSpPr>
          <a:xfrm>
            <a:off x="8294400" y="456217"/>
            <a:ext cx="784800" cy="784800"/>
            <a:chOff x="581362" y="252336"/>
            <a:chExt cx="784800" cy="784800"/>
          </a:xfrm>
        </p:grpSpPr>
        <p:sp>
          <p:nvSpPr>
            <p:cNvPr id="613" name="Google Shape;613;p28"/>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4" name="Google Shape;614;p28"/>
            <p:cNvGrpSpPr/>
            <p:nvPr/>
          </p:nvGrpSpPr>
          <p:grpSpPr>
            <a:xfrm>
              <a:off x="737611" y="408587"/>
              <a:ext cx="472010" cy="472005"/>
              <a:chOff x="1190625" y="238125"/>
              <a:chExt cx="5238750" cy="5238750"/>
            </a:xfrm>
          </p:grpSpPr>
          <p:sp>
            <p:nvSpPr>
              <p:cNvPr id="615" name="Google Shape;615;p28"/>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8"/>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8"/>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8"/>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8"/>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8"/>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8"/>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Discussion</a:t>
            </a:r>
            <a:endParaRPr/>
          </a:p>
        </p:txBody>
      </p:sp>
      <p:sp>
        <p:nvSpPr>
          <p:cNvPr id="627" name="Google Shape;627;p35"/>
          <p:cNvSpPr/>
          <p:nvPr/>
        </p:nvSpPr>
        <p:spPr>
          <a:xfrm>
            <a:off x="274368" y="942447"/>
            <a:ext cx="8541382" cy="2060367"/>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8" name="Google Shape;628;p35"/>
          <p:cNvGrpSpPr/>
          <p:nvPr/>
        </p:nvGrpSpPr>
        <p:grpSpPr>
          <a:xfrm>
            <a:off x="8190573" y="861565"/>
            <a:ext cx="784800" cy="784800"/>
            <a:chOff x="581362" y="252336"/>
            <a:chExt cx="784800" cy="784800"/>
          </a:xfrm>
        </p:grpSpPr>
        <p:sp>
          <p:nvSpPr>
            <p:cNvPr id="629" name="Google Shape;629;p35"/>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 name="Google Shape;630;p35"/>
            <p:cNvGrpSpPr/>
            <p:nvPr/>
          </p:nvGrpSpPr>
          <p:grpSpPr>
            <a:xfrm>
              <a:off x="737612" y="408588"/>
              <a:ext cx="472010" cy="472005"/>
              <a:chOff x="1190625" y="238125"/>
              <a:chExt cx="5238750" cy="5238750"/>
            </a:xfrm>
          </p:grpSpPr>
          <p:sp>
            <p:nvSpPr>
              <p:cNvPr id="631" name="Google Shape;631;p35"/>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5"/>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5"/>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5"/>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5"/>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5"/>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5"/>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38" name="Google Shape;638;p35"/>
          <p:cNvSpPr txBox="1"/>
          <p:nvPr/>
        </p:nvSpPr>
        <p:spPr>
          <a:xfrm>
            <a:off x="436135" y="1255156"/>
            <a:ext cx="8335932" cy="2345541"/>
          </a:xfrm>
          <a:prstGeom prst="rect">
            <a:avLst/>
          </a:prstGeom>
          <a:noFill/>
          <a:ln>
            <a:noFill/>
          </a:ln>
        </p:spPr>
        <p:txBody>
          <a:bodyPr spcFirstLastPara="1" wrap="square" lIns="91425" tIns="91425" rIns="91425" bIns="91425" anchor="t" anchorCtr="0">
            <a:noAutofit/>
          </a:bodyPr>
          <a:lstStyle/>
          <a:p>
            <a:pPr marL="320040" marR="0" lvl="0" indent="-317500" algn="l" rtl="0">
              <a:lnSpc>
                <a:spcPct val="100000"/>
              </a:lnSpc>
              <a:spcBef>
                <a:spcPts val="0"/>
              </a:spcBef>
              <a:spcAft>
                <a:spcPts val="0"/>
              </a:spcAft>
              <a:buClr>
                <a:srgbClr val="000000"/>
              </a:buClr>
              <a:buSzPts val="1400"/>
              <a:buFont typeface="Roboto"/>
              <a:buChar char="●"/>
            </a:pPr>
            <a:r>
              <a:rPr lang="en-US" sz="1400" b="0" i="0" u="none" strike="noStrike" cap="none">
                <a:solidFill>
                  <a:srgbClr val="000000"/>
                </a:solidFill>
                <a:latin typeface="Arial"/>
                <a:ea typeface="Arial"/>
                <a:cs typeface="Arial"/>
                <a:sym typeface="Arial"/>
              </a:rPr>
              <a:t>The results are quite good with </a:t>
            </a:r>
            <a:r>
              <a:rPr lang="en-US"/>
              <a:t>MAE around 0.4 - 0.8 which is acceptable for temperature prediction. However, in some cases which require more accurate prediction, the configuration of GRU and LSTM model should be considered to achieve more accurate model.</a:t>
            </a:r>
            <a:endParaRPr/>
          </a:p>
          <a:p>
            <a:pPr marL="320040" marR="0" lvl="0" indent="-317500" algn="l" rtl="0">
              <a:lnSpc>
                <a:spcPct val="100000"/>
              </a:lnSpc>
              <a:spcBef>
                <a:spcPts val="0"/>
              </a:spcBef>
              <a:spcAft>
                <a:spcPts val="0"/>
              </a:spcAft>
              <a:buSzPts val="1400"/>
              <a:buChar char="●"/>
            </a:pPr>
            <a:r>
              <a:rPr lang="en-US"/>
              <a:t>For other cases which the data may not be collected on the monthly basis, the best </a:t>
            </a:r>
            <a:r>
              <a:rPr lang="en-US">
                <a:solidFill>
                  <a:schemeClr val="dk1"/>
                </a:solidFill>
              </a:rPr>
              <a:t>input time step may not be 12 as per these experiments. The input time step should be taken into account and properly fine-tuned based on each 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References</a:t>
            </a:r>
            <a:endParaRPr/>
          </a:p>
        </p:txBody>
      </p:sp>
      <p:grpSp>
        <p:nvGrpSpPr>
          <p:cNvPr id="644" name="Google Shape;644;p36"/>
          <p:cNvGrpSpPr/>
          <p:nvPr/>
        </p:nvGrpSpPr>
        <p:grpSpPr>
          <a:xfrm>
            <a:off x="588700" y="1110100"/>
            <a:ext cx="7942500" cy="3924475"/>
            <a:chOff x="648230" y="862450"/>
            <a:chExt cx="7942500" cy="3924475"/>
          </a:xfrm>
        </p:grpSpPr>
        <p:sp>
          <p:nvSpPr>
            <p:cNvPr id="645" name="Google Shape;645;p36"/>
            <p:cNvSpPr/>
            <p:nvPr/>
          </p:nvSpPr>
          <p:spPr>
            <a:xfrm>
              <a:off x="648230" y="862450"/>
              <a:ext cx="7942500" cy="37671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6"/>
            <p:cNvSpPr txBox="1"/>
            <p:nvPr/>
          </p:nvSpPr>
          <p:spPr>
            <a:xfrm>
              <a:off x="917680" y="969725"/>
              <a:ext cx="7416000" cy="381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Python Version: 3.8.5</a:t>
              </a:r>
              <a:endParaRPr/>
            </a:p>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Python Library</a:t>
              </a:r>
              <a:endParaRPr>
                <a:latin typeface="Roboto"/>
                <a:ea typeface="Roboto"/>
                <a:cs typeface="Roboto"/>
                <a:sym typeface="Roboto"/>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Roboto"/>
                  <a:ea typeface="Roboto"/>
                  <a:cs typeface="Roboto"/>
                  <a:sym typeface="Roboto"/>
                </a:rPr>
                <a:t>Matplotlib 3.5.1</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Roboto"/>
                  <a:ea typeface="Roboto"/>
                  <a:cs typeface="Roboto"/>
                  <a:sym typeface="Roboto"/>
                </a:rPr>
                <a:t>Numpy 1.22.0</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Roboto"/>
                  <a:ea typeface="Roboto"/>
                  <a:cs typeface="Roboto"/>
                  <a:sym typeface="Roboto"/>
                </a:rPr>
                <a:t>OpenCV 4.5.5</a:t>
              </a:r>
              <a:endParaRPr sz="1400" b="0" i="0" u="none" strike="noStrike" cap="none">
                <a:solidFill>
                  <a:srgbClr val="000000"/>
                </a:solidFill>
                <a:latin typeface="Roboto"/>
                <a:ea typeface="Roboto"/>
                <a:cs typeface="Roboto"/>
                <a:sym typeface="Roboto"/>
              </a:endParaRPr>
            </a:p>
            <a:p>
              <a:pPr marL="285750" marR="0" lvl="0" indent="-285750" algn="l" rtl="0">
                <a:lnSpc>
                  <a:spcPct val="100000"/>
                </a:lnSpc>
                <a:spcBef>
                  <a:spcPts val="0"/>
                </a:spcBef>
                <a:spcAft>
                  <a:spcPts val="0"/>
                </a:spcAft>
                <a:buSzPts val="1400"/>
                <a:buFont typeface="Roboto"/>
                <a:buChar char="•"/>
              </a:pPr>
              <a:r>
                <a:rPr lang="en-US">
                  <a:latin typeface="Roboto"/>
                  <a:ea typeface="Roboto"/>
                  <a:cs typeface="Roboto"/>
                  <a:sym typeface="Roboto"/>
                </a:rPr>
                <a:t>Pandas 1.3.0</a:t>
              </a:r>
              <a:endParaRPr>
                <a:latin typeface="Roboto"/>
                <a:ea typeface="Roboto"/>
                <a:cs typeface="Roboto"/>
                <a:sym typeface="Roboto"/>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Roboto"/>
                  <a:ea typeface="Roboto"/>
                  <a:cs typeface="Roboto"/>
                  <a:sym typeface="Roboto"/>
                </a:rPr>
                <a:t>Tensorflow 2.7.0</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Source Code</a:t>
              </a:r>
              <a:endParaRPr/>
            </a:p>
            <a:p>
              <a:pPr marL="285750" marR="0" lvl="0" indent="-285750" algn="l" rtl="0">
                <a:lnSpc>
                  <a:spcPct val="100000"/>
                </a:lnSpc>
                <a:spcBef>
                  <a:spcPts val="0"/>
                </a:spcBef>
                <a:spcAft>
                  <a:spcPts val="0"/>
                </a:spcAft>
                <a:buClr>
                  <a:srgbClr val="000000"/>
                </a:buClr>
                <a:buSzPts val="1400"/>
                <a:buFont typeface="Arial"/>
                <a:buChar char="•"/>
              </a:pPr>
              <a:r>
                <a:rPr lang="en-US">
                  <a:latin typeface="Roboto"/>
                  <a:ea typeface="Roboto"/>
                  <a:cs typeface="Roboto"/>
                  <a:sym typeface="Roboto"/>
                </a:rPr>
                <a:t>Data preparation and model training code referenced from RNN_ex1.py</a:t>
              </a:r>
              <a:r>
                <a:rPr lang="en-US"/>
                <a:t> (</a:t>
              </a:r>
              <a:r>
                <a:rPr lang="en-US" sz="1400" b="0" i="0" u="none" strike="noStrike" cap="none">
                  <a:solidFill>
                    <a:srgbClr val="000000"/>
                  </a:solidFill>
                  <a:latin typeface="Roboto"/>
                  <a:ea typeface="Roboto"/>
                  <a:cs typeface="Roboto"/>
                  <a:sym typeface="Roboto"/>
                </a:rPr>
                <a:t>BADS7604 by Asst. Prof. Thitirat Sribiborbornratanakul)</a:t>
              </a:r>
              <a:endParaRPr sz="1400" b="0" i="0" u="none" strike="noStrike" cap="none">
                <a:solidFill>
                  <a:srgbClr val="000000"/>
                </a:solidFill>
                <a:latin typeface="Roboto"/>
                <a:ea typeface="Roboto"/>
                <a:cs typeface="Roboto"/>
                <a:sym typeface="Roboto"/>
              </a:endParaRPr>
            </a:p>
            <a:p>
              <a:pPr marL="457200" marR="0" lvl="0" indent="0" algn="l" rtl="0">
                <a:lnSpc>
                  <a:spcPct val="100000"/>
                </a:lnSpc>
                <a:spcBef>
                  <a:spcPts val="0"/>
                </a:spcBef>
                <a:spcAft>
                  <a:spcPts val="0"/>
                </a:spcAft>
                <a:buNone/>
              </a:pPr>
              <a:endParaRPr>
                <a:latin typeface="Roboto"/>
                <a:ea typeface="Roboto"/>
                <a:cs typeface="Roboto"/>
                <a:sym typeface="Roboto"/>
              </a:endParaRPr>
            </a:p>
            <a:p>
              <a:pPr marL="0" marR="0" lvl="0" indent="0" algn="l"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Datasets</a:t>
              </a:r>
              <a:endParaRPr/>
            </a:p>
            <a:p>
              <a:pPr marL="285750" marR="0" lvl="0" indent="-285750" algn="l" rtl="0">
                <a:lnSpc>
                  <a:spcPct val="100000"/>
                </a:lnSpc>
                <a:spcBef>
                  <a:spcPts val="0"/>
                </a:spcBef>
                <a:spcAft>
                  <a:spcPts val="0"/>
                </a:spcAft>
                <a:buClr>
                  <a:srgbClr val="000000"/>
                </a:buClr>
                <a:buSzPts val="1400"/>
                <a:buFont typeface="Arial"/>
                <a:buChar char="•"/>
              </a:pPr>
              <a:r>
                <a:rPr lang="en-US"/>
                <a:t>From Climate Change: Earth Surface Temperature Data </a:t>
              </a:r>
              <a:r>
                <a:rPr lang="en-US" sz="900"/>
                <a:t>(https://www.kaggle.com/datasets/berkeleyearth/climate-change-earth-surface-temperature-data?select=GlobalTemperatures.csv) with license: Attribution-NonCommercial-ShareAlike 4.0 International (CC BY-NC-SA 4.0)</a:t>
              </a:r>
              <a:endParaRPr sz="9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grpSp>
      <p:grpSp>
        <p:nvGrpSpPr>
          <p:cNvPr id="647" name="Google Shape;647;p36"/>
          <p:cNvGrpSpPr/>
          <p:nvPr/>
        </p:nvGrpSpPr>
        <p:grpSpPr>
          <a:xfrm>
            <a:off x="7746073" y="645665"/>
            <a:ext cx="784800" cy="784800"/>
            <a:chOff x="581362" y="252336"/>
            <a:chExt cx="784800" cy="784800"/>
          </a:xfrm>
        </p:grpSpPr>
        <p:sp>
          <p:nvSpPr>
            <p:cNvPr id="648" name="Google Shape;648;p36"/>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9" name="Google Shape;649;p36"/>
            <p:cNvGrpSpPr/>
            <p:nvPr/>
          </p:nvGrpSpPr>
          <p:grpSpPr>
            <a:xfrm>
              <a:off x="737611" y="408587"/>
              <a:ext cx="472010" cy="472005"/>
              <a:chOff x="1190625" y="238125"/>
              <a:chExt cx="5238750" cy="5238750"/>
            </a:xfrm>
          </p:grpSpPr>
          <p:sp>
            <p:nvSpPr>
              <p:cNvPr id="650" name="Google Shape;650;p36"/>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6"/>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6"/>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6"/>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6"/>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6"/>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6"/>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Citing</a:t>
            </a:r>
            <a:endParaRPr/>
          </a:p>
        </p:txBody>
      </p:sp>
      <p:grpSp>
        <p:nvGrpSpPr>
          <p:cNvPr id="662" name="Google Shape;662;p37"/>
          <p:cNvGrpSpPr/>
          <p:nvPr/>
        </p:nvGrpSpPr>
        <p:grpSpPr>
          <a:xfrm>
            <a:off x="588700" y="1141225"/>
            <a:ext cx="7942500" cy="1290250"/>
            <a:chOff x="648230" y="893575"/>
            <a:chExt cx="7942500" cy="1290250"/>
          </a:xfrm>
        </p:grpSpPr>
        <p:sp>
          <p:nvSpPr>
            <p:cNvPr id="663" name="Google Shape;663;p37"/>
            <p:cNvSpPr/>
            <p:nvPr/>
          </p:nvSpPr>
          <p:spPr>
            <a:xfrm>
              <a:off x="648230" y="893575"/>
              <a:ext cx="7942500" cy="784800"/>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7"/>
            <p:cNvSpPr txBox="1"/>
            <p:nvPr/>
          </p:nvSpPr>
          <p:spPr>
            <a:xfrm>
              <a:off x="700404" y="1014125"/>
              <a:ext cx="7056000" cy="116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For those who want to use any presentation images</a:t>
              </a:r>
              <a:r>
                <a:rPr lang="en-US">
                  <a:latin typeface="Roboto"/>
                  <a:ea typeface="Roboto"/>
                  <a:cs typeface="Roboto"/>
                  <a:sym typeface="Roboto"/>
                </a:rPr>
                <a:t> </a:t>
              </a:r>
              <a:r>
                <a:rPr lang="en-US" sz="1400" b="0" i="0" u="none" strike="noStrike" cap="none">
                  <a:solidFill>
                    <a:srgbClr val="000000"/>
                  </a:solidFill>
                  <a:latin typeface="Roboto"/>
                  <a:ea typeface="Roboto"/>
                  <a:cs typeface="Roboto"/>
                  <a:sym typeface="Roboto"/>
                </a:rPr>
                <a:t>please reference the image in </a:t>
              </a:r>
              <a:r>
                <a:rPr lang="en-US" sz="1400" b="1" i="0" u="sng" strike="noStrike" cap="none">
                  <a:solidFill>
                    <a:srgbClr val="000000"/>
                  </a:solidFill>
                  <a:latin typeface="Roboto"/>
                  <a:ea typeface="Roboto"/>
                  <a:cs typeface="Roboto"/>
                  <a:sym typeface="Roboto"/>
                </a:rPr>
                <a:t>bibtex</a:t>
              </a:r>
              <a:r>
                <a:rPr lang="en-US" sz="1400" b="1" i="0" u="none" strike="noStrike" cap="none">
                  <a:solidFill>
                    <a:srgbClr val="000000"/>
                  </a:solidFill>
                  <a:latin typeface="Roboto"/>
                  <a:ea typeface="Roboto"/>
                  <a:cs typeface="Roboto"/>
                  <a:sym typeface="Roboto"/>
                </a:rPr>
                <a:t> </a:t>
              </a:r>
              <a:r>
                <a:rPr lang="en-US" sz="1400" b="0" i="0" u="none" strike="noStrike" cap="none">
                  <a:solidFill>
                    <a:srgbClr val="000000"/>
                  </a:solidFill>
                  <a:latin typeface="Roboto"/>
                  <a:ea typeface="Roboto"/>
                  <a:cs typeface="Roboto"/>
                  <a:sym typeface="Roboto"/>
                </a:rPr>
                <a:t>format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grpSp>
      <p:grpSp>
        <p:nvGrpSpPr>
          <p:cNvPr id="665" name="Google Shape;665;p37"/>
          <p:cNvGrpSpPr/>
          <p:nvPr/>
        </p:nvGrpSpPr>
        <p:grpSpPr>
          <a:xfrm>
            <a:off x="7746073" y="645665"/>
            <a:ext cx="784800" cy="784800"/>
            <a:chOff x="581362" y="252336"/>
            <a:chExt cx="784800" cy="784800"/>
          </a:xfrm>
        </p:grpSpPr>
        <p:sp>
          <p:nvSpPr>
            <p:cNvPr id="666" name="Google Shape;666;p37"/>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7" name="Google Shape;667;p37"/>
            <p:cNvGrpSpPr/>
            <p:nvPr/>
          </p:nvGrpSpPr>
          <p:grpSpPr>
            <a:xfrm>
              <a:off x="737611" y="408587"/>
              <a:ext cx="472010" cy="472005"/>
              <a:chOff x="1190625" y="238125"/>
              <a:chExt cx="5238750" cy="5238750"/>
            </a:xfrm>
          </p:grpSpPr>
          <p:sp>
            <p:nvSpPr>
              <p:cNvPr id="668" name="Google Shape;668;p3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Team Members</a:t>
            </a:r>
            <a:endParaRPr/>
          </a:p>
        </p:txBody>
      </p:sp>
      <p:grpSp>
        <p:nvGrpSpPr>
          <p:cNvPr id="680" name="Google Shape;680;p38"/>
          <p:cNvGrpSpPr/>
          <p:nvPr/>
        </p:nvGrpSpPr>
        <p:grpSpPr>
          <a:xfrm>
            <a:off x="743347" y="1118162"/>
            <a:ext cx="3976136" cy="650100"/>
            <a:chOff x="3961063" y="1231575"/>
            <a:chExt cx="4725887" cy="650100"/>
          </a:xfrm>
        </p:grpSpPr>
        <p:sp>
          <p:nvSpPr>
            <p:cNvPr id="681" name="Google Shape;681;p38"/>
            <p:cNvSpPr/>
            <p:nvPr/>
          </p:nvSpPr>
          <p:spPr>
            <a:xfrm>
              <a:off x="5010150" y="1231575"/>
              <a:ext cx="3676800" cy="650100"/>
            </a:xfrm>
            <a:prstGeom prst="roundRect">
              <a:avLst>
                <a:gd name="adj" fmla="val 50000"/>
              </a:avLst>
            </a:prstGeom>
            <a:solidFill>
              <a:srgbClr val="E99B27">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8"/>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 name="Google Shape;683;p38"/>
          <p:cNvGrpSpPr/>
          <p:nvPr/>
        </p:nvGrpSpPr>
        <p:grpSpPr>
          <a:xfrm>
            <a:off x="904564" y="1277312"/>
            <a:ext cx="3712167" cy="331813"/>
            <a:chOff x="4122280" y="1390725"/>
            <a:chExt cx="4412143" cy="331813"/>
          </a:xfrm>
        </p:grpSpPr>
        <p:sp>
          <p:nvSpPr>
            <p:cNvPr id="684" name="Google Shape;684;p38"/>
            <p:cNvSpPr txBox="1"/>
            <p:nvPr/>
          </p:nvSpPr>
          <p:spPr>
            <a:xfrm>
              <a:off x="6553223" y="1390738"/>
              <a:ext cx="1981200" cy="331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Pongsarat</a:t>
              </a:r>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Chootai</a:t>
              </a:r>
              <a:endParaRPr sz="1400" b="0" i="0" u="none" strike="noStrike" cap="none">
                <a:solidFill>
                  <a:srgbClr val="000000"/>
                </a:solidFill>
                <a:latin typeface="Roboto"/>
                <a:ea typeface="Roboto"/>
                <a:cs typeface="Roboto"/>
                <a:sym typeface="Roboto"/>
              </a:endParaRPr>
            </a:p>
          </p:txBody>
        </p:sp>
        <p:sp>
          <p:nvSpPr>
            <p:cNvPr id="685" name="Google Shape;685;p3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6310412018</a:t>
              </a:r>
              <a:endParaRPr sz="1800" b="1" i="0" u="none" strike="noStrike" cap="none">
                <a:solidFill>
                  <a:schemeClr val="lt1"/>
                </a:solidFill>
                <a:latin typeface="Fira Sans Extra Condensed"/>
                <a:ea typeface="Fira Sans Extra Condensed"/>
                <a:cs typeface="Fira Sans Extra Condensed"/>
                <a:sym typeface="Fira Sans Extra Condensed"/>
              </a:endParaRPr>
            </a:p>
          </p:txBody>
        </p:sp>
      </p:grpSp>
      <p:grpSp>
        <p:nvGrpSpPr>
          <p:cNvPr id="686" name="Google Shape;686;p38"/>
          <p:cNvGrpSpPr/>
          <p:nvPr/>
        </p:nvGrpSpPr>
        <p:grpSpPr>
          <a:xfrm>
            <a:off x="743347" y="3124462"/>
            <a:ext cx="3976136" cy="650100"/>
            <a:chOff x="3961063" y="3237875"/>
            <a:chExt cx="4725887" cy="650100"/>
          </a:xfrm>
        </p:grpSpPr>
        <p:sp>
          <p:nvSpPr>
            <p:cNvPr id="687" name="Google Shape;687;p38"/>
            <p:cNvSpPr/>
            <p:nvPr/>
          </p:nvSpPr>
          <p:spPr>
            <a:xfrm>
              <a:off x="5010150" y="3237875"/>
              <a:ext cx="3676800" cy="650100"/>
            </a:xfrm>
            <a:prstGeom prst="roundRect">
              <a:avLst>
                <a:gd name="adj" fmla="val 50000"/>
              </a:avLst>
            </a:prstGeom>
            <a:solidFill>
              <a:srgbClr val="8027EA">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8"/>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9" name="Google Shape;689;p38"/>
          <p:cNvGrpSpPr/>
          <p:nvPr/>
        </p:nvGrpSpPr>
        <p:grpSpPr>
          <a:xfrm>
            <a:off x="904564" y="3283611"/>
            <a:ext cx="3712167" cy="331801"/>
            <a:chOff x="4122280" y="3397024"/>
            <a:chExt cx="4412143" cy="331801"/>
          </a:xfrm>
        </p:grpSpPr>
        <p:sp>
          <p:nvSpPr>
            <p:cNvPr id="690" name="Google Shape;690;p3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Saranchai Angkawinijwong</a:t>
              </a:r>
              <a:endParaRPr sz="1400" b="0" i="0" u="none" strike="noStrike" cap="none">
                <a:solidFill>
                  <a:srgbClr val="000000"/>
                </a:solidFill>
                <a:latin typeface="Roboto"/>
                <a:ea typeface="Roboto"/>
                <a:cs typeface="Roboto"/>
                <a:sym typeface="Roboto"/>
              </a:endParaRPr>
            </a:p>
          </p:txBody>
        </p:sp>
        <p:sp>
          <p:nvSpPr>
            <p:cNvPr id="691" name="Google Shape;691;p3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6310412024</a:t>
              </a:r>
              <a:endParaRPr sz="1800" b="1" i="0" u="none" strike="noStrike" cap="none">
                <a:solidFill>
                  <a:schemeClr val="lt1"/>
                </a:solidFill>
                <a:latin typeface="Fira Sans Extra Condensed"/>
                <a:ea typeface="Fira Sans Extra Condensed"/>
                <a:cs typeface="Fira Sans Extra Condensed"/>
                <a:sym typeface="Fira Sans Extra Condensed"/>
              </a:endParaRPr>
            </a:p>
          </p:txBody>
        </p:sp>
      </p:grpSp>
      <p:grpSp>
        <p:nvGrpSpPr>
          <p:cNvPr id="692" name="Google Shape;692;p38"/>
          <p:cNvGrpSpPr/>
          <p:nvPr/>
        </p:nvGrpSpPr>
        <p:grpSpPr>
          <a:xfrm>
            <a:off x="743347" y="2121312"/>
            <a:ext cx="3976136" cy="650100"/>
            <a:chOff x="3961063" y="2234725"/>
            <a:chExt cx="4725887" cy="650100"/>
          </a:xfrm>
        </p:grpSpPr>
        <p:sp>
          <p:nvSpPr>
            <p:cNvPr id="693" name="Google Shape;693;p38"/>
            <p:cNvSpPr/>
            <p:nvPr/>
          </p:nvSpPr>
          <p:spPr>
            <a:xfrm>
              <a:off x="5010150" y="2234725"/>
              <a:ext cx="3676800" cy="650100"/>
            </a:xfrm>
            <a:prstGeom prst="roundRect">
              <a:avLst>
                <a:gd name="adj" fmla="val 50000"/>
              </a:avLst>
            </a:prstGeom>
            <a:solidFill>
              <a:srgbClr val="EA4827">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8"/>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 name="Google Shape;695;p38"/>
          <p:cNvGrpSpPr/>
          <p:nvPr/>
        </p:nvGrpSpPr>
        <p:grpSpPr>
          <a:xfrm>
            <a:off x="917281" y="2280462"/>
            <a:ext cx="3701467" cy="331806"/>
            <a:chOff x="4134997" y="2393875"/>
            <a:chExt cx="4399426" cy="331806"/>
          </a:xfrm>
        </p:grpSpPr>
        <p:sp>
          <p:nvSpPr>
            <p:cNvPr id="696" name="Google Shape;696;p3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Theethut</a:t>
              </a:r>
              <a:endParaRPr sz="1400" b="0"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Narksenee</a:t>
              </a:r>
              <a:endParaRPr/>
            </a:p>
          </p:txBody>
        </p:sp>
        <p:sp>
          <p:nvSpPr>
            <p:cNvPr id="697" name="Google Shape;697;p3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6310412021</a:t>
              </a:r>
              <a:endParaRPr sz="1400" b="0" i="0" u="none" strike="noStrike" cap="none">
                <a:solidFill>
                  <a:schemeClr val="lt1"/>
                </a:solidFill>
                <a:latin typeface="Arial"/>
                <a:ea typeface="Arial"/>
                <a:cs typeface="Arial"/>
                <a:sym typeface="Arial"/>
              </a:endParaRPr>
            </a:p>
          </p:txBody>
        </p:sp>
      </p:grpSp>
      <p:grpSp>
        <p:nvGrpSpPr>
          <p:cNvPr id="698" name="Google Shape;698;p38"/>
          <p:cNvGrpSpPr/>
          <p:nvPr/>
        </p:nvGrpSpPr>
        <p:grpSpPr>
          <a:xfrm>
            <a:off x="743347" y="4127612"/>
            <a:ext cx="3976136" cy="650100"/>
            <a:chOff x="3961063" y="4241025"/>
            <a:chExt cx="4725887" cy="650100"/>
          </a:xfrm>
        </p:grpSpPr>
        <p:sp>
          <p:nvSpPr>
            <p:cNvPr id="699" name="Google Shape;699;p38"/>
            <p:cNvSpPr/>
            <p:nvPr/>
          </p:nvSpPr>
          <p:spPr>
            <a:xfrm>
              <a:off x="5010150" y="4241025"/>
              <a:ext cx="3676800" cy="650100"/>
            </a:xfrm>
            <a:prstGeom prst="roundRect">
              <a:avLst>
                <a:gd name="adj" fmla="val 50000"/>
              </a:avLst>
            </a:prstGeom>
            <a:solidFill>
              <a:srgbClr val="2776EA">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8"/>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38"/>
          <p:cNvGrpSpPr/>
          <p:nvPr/>
        </p:nvGrpSpPr>
        <p:grpSpPr>
          <a:xfrm>
            <a:off x="904564" y="4286754"/>
            <a:ext cx="3712167" cy="331808"/>
            <a:chOff x="4122280" y="4400167"/>
            <a:chExt cx="4412143" cy="331808"/>
          </a:xfrm>
        </p:grpSpPr>
        <p:sp>
          <p:nvSpPr>
            <p:cNvPr id="702" name="Google Shape;702;p3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Roboto"/>
                  <a:ea typeface="Roboto"/>
                  <a:cs typeface="Roboto"/>
                  <a:sym typeface="Roboto"/>
                </a:rPr>
                <a:t>Krittipat</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Chuenphitthayavut</a:t>
              </a:r>
              <a:endParaRPr/>
            </a:p>
          </p:txBody>
        </p:sp>
        <p:sp>
          <p:nvSpPr>
            <p:cNvPr id="703" name="Google Shape;703;p3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Fira Sans Extra Condensed"/>
                  <a:ea typeface="Fira Sans Extra Condensed"/>
                  <a:cs typeface="Fira Sans Extra Condensed"/>
                  <a:sym typeface="Fira Sans Extra Condensed"/>
                </a:rPr>
                <a:t>6420400001</a:t>
              </a:r>
              <a:endParaRPr sz="1400" b="0" i="0" u="none" strike="noStrike" cap="none">
                <a:solidFill>
                  <a:srgbClr val="000000"/>
                </a:solidFill>
                <a:latin typeface="Arial"/>
                <a:ea typeface="Arial"/>
                <a:cs typeface="Arial"/>
                <a:sym typeface="Arial"/>
              </a:endParaRPr>
            </a:p>
          </p:txBody>
        </p:sp>
      </p:grpSp>
      <p:sp>
        <p:nvSpPr>
          <p:cNvPr id="704" name="Google Shape;704;p38"/>
          <p:cNvSpPr/>
          <p:nvPr/>
        </p:nvSpPr>
        <p:spPr>
          <a:xfrm>
            <a:off x="5010000" y="1127043"/>
            <a:ext cx="3676800" cy="650100"/>
          </a:xfrm>
          <a:prstGeom prst="roundRect">
            <a:avLst>
              <a:gd name="adj" fmla="val 50000"/>
            </a:avLst>
          </a:prstGeom>
          <a:solidFill>
            <a:srgbClr val="E99B27">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(25%) </a:t>
            </a:r>
            <a:r>
              <a:rPr lang="en-US" sz="900">
                <a:solidFill>
                  <a:schemeClr val="dk1"/>
                </a:solidFill>
              </a:rPr>
              <a:t>Highlights, Data preparation, Network Architecture, Experimental variation on LSTM, Conclusion and Discussion</a:t>
            </a:r>
            <a:endParaRPr sz="900" b="0" i="0" u="none" strike="noStrike" cap="none">
              <a:solidFill>
                <a:srgbClr val="000000"/>
              </a:solidFill>
              <a:latin typeface="Arial"/>
              <a:ea typeface="Arial"/>
              <a:cs typeface="Arial"/>
              <a:sym typeface="Arial"/>
            </a:endParaRPr>
          </a:p>
        </p:txBody>
      </p:sp>
      <p:sp>
        <p:nvSpPr>
          <p:cNvPr id="705" name="Google Shape;705;p38"/>
          <p:cNvSpPr/>
          <p:nvPr/>
        </p:nvSpPr>
        <p:spPr>
          <a:xfrm>
            <a:off x="5010549" y="3124462"/>
            <a:ext cx="3677700" cy="650100"/>
          </a:xfrm>
          <a:prstGeom prst="roundRect">
            <a:avLst>
              <a:gd name="adj" fmla="val 50000"/>
            </a:avLst>
          </a:prstGeom>
          <a:solidFill>
            <a:srgbClr val="8027EA">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dirty="0">
                <a:solidFill>
                  <a:srgbClr val="000000"/>
                </a:solidFill>
                <a:latin typeface="Arial"/>
                <a:ea typeface="Arial"/>
                <a:cs typeface="Arial"/>
                <a:sym typeface="Arial"/>
              </a:rPr>
              <a:t>(25%)</a:t>
            </a:r>
            <a:endParaRPr sz="1300" dirty="0"/>
          </a:p>
          <a:p>
            <a:pPr marL="0" marR="0" lvl="0" indent="0" algn="l" rtl="0">
              <a:lnSpc>
                <a:spcPct val="100000"/>
              </a:lnSpc>
              <a:spcBef>
                <a:spcPts val="0"/>
              </a:spcBef>
              <a:spcAft>
                <a:spcPts val="0"/>
              </a:spcAft>
              <a:buNone/>
            </a:pPr>
            <a:r>
              <a:rPr lang="en-US" sz="800" b="1" dirty="0"/>
              <a:t>Programming</a:t>
            </a:r>
            <a:r>
              <a:rPr lang="en-US" sz="800" dirty="0"/>
              <a:t>: Develop Data Preparation and Deep Learning Base Code</a:t>
            </a:r>
            <a:endParaRPr sz="800" dirty="0"/>
          </a:p>
          <a:p>
            <a:pPr marL="0" marR="0" lvl="0" indent="0" algn="l" rtl="0">
              <a:lnSpc>
                <a:spcPct val="100000"/>
              </a:lnSpc>
              <a:spcBef>
                <a:spcPts val="0"/>
              </a:spcBef>
              <a:spcAft>
                <a:spcPts val="0"/>
              </a:spcAft>
              <a:buNone/>
            </a:pPr>
            <a:r>
              <a:rPr lang="en-US" sz="800" b="1" dirty="0"/>
              <a:t>Presentation</a:t>
            </a:r>
            <a:r>
              <a:rPr lang="en-US" sz="800" dirty="0"/>
              <a:t>: Data Preparation, Model Architecture(Deep RNN), Training(Deep Learning) and </a:t>
            </a:r>
            <a:r>
              <a:rPr lang="en-US" sz="800" b="0" i="0" u="none" strike="noStrike" cap="none" dirty="0">
                <a:solidFill>
                  <a:srgbClr val="000000"/>
                </a:solidFill>
                <a:latin typeface="Arial"/>
                <a:ea typeface="Arial"/>
                <a:cs typeface="Arial"/>
                <a:sym typeface="Arial"/>
              </a:rPr>
              <a:t>Miscellaneous(References, Citing, End Credit)</a:t>
            </a:r>
            <a:endParaRPr sz="1300" b="0" i="0" u="none" strike="noStrike" cap="none" dirty="0">
              <a:solidFill>
                <a:srgbClr val="000000"/>
              </a:solidFill>
              <a:latin typeface="Arial"/>
              <a:ea typeface="Arial"/>
              <a:cs typeface="Arial"/>
              <a:sym typeface="Arial"/>
            </a:endParaRPr>
          </a:p>
        </p:txBody>
      </p:sp>
      <p:sp>
        <p:nvSpPr>
          <p:cNvPr id="706" name="Google Shape;706;p38"/>
          <p:cNvSpPr/>
          <p:nvPr/>
        </p:nvSpPr>
        <p:spPr>
          <a:xfrm>
            <a:off x="5060861" y="2119846"/>
            <a:ext cx="3635674" cy="642774"/>
          </a:xfrm>
          <a:prstGeom prst="roundRect">
            <a:avLst>
              <a:gd name="adj" fmla="val 50000"/>
            </a:avLst>
          </a:prstGeom>
          <a:solidFill>
            <a:srgbClr val="EA4827">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Arial"/>
                <a:ea typeface="Arial"/>
                <a:cs typeface="Arial"/>
                <a:sym typeface="Arial"/>
              </a:rPr>
              <a:t>(25%) </a:t>
            </a:r>
            <a:r>
              <a:rPr lang="en-US" sz="900" i="0" u="none" strike="noStrike" cap="none" dirty="0">
                <a:solidFill>
                  <a:srgbClr val="000000"/>
                </a:solidFill>
                <a:latin typeface="Arial"/>
                <a:ea typeface="Arial"/>
                <a:cs typeface="Arial"/>
                <a:sym typeface="Arial"/>
              </a:rPr>
              <a:t>Data exploration, Autoregressive model, and Report (Collecting and comparing the results)</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sz="900" b="0" i="0" u="none" strike="noStrike" cap="none" dirty="0">
              <a:solidFill>
                <a:srgbClr val="000000"/>
              </a:solidFill>
              <a:latin typeface="Arial"/>
              <a:ea typeface="Arial"/>
              <a:cs typeface="Arial"/>
              <a:sym typeface="Arial"/>
            </a:endParaRPr>
          </a:p>
        </p:txBody>
      </p:sp>
      <p:sp>
        <p:nvSpPr>
          <p:cNvPr id="707" name="Google Shape;707;p38"/>
          <p:cNvSpPr/>
          <p:nvPr/>
        </p:nvSpPr>
        <p:spPr>
          <a:xfrm>
            <a:off x="5007710" y="4125058"/>
            <a:ext cx="3672310" cy="650100"/>
          </a:xfrm>
          <a:prstGeom prst="roundRect">
            <a:avLst>
              <a:gd name="adj" fmla="val 50000"/>
            </a:avLst>
          </a:prstGeom>
          <a:solidFill>
            <a:srgbClr val="2776EA">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900" b="1"/>
          </a:p>
          <a:p>
            <a:pPr marL="0" marR="0" lvl="0" indent="0" algn="l" rtl="0">
              <a:lnSpc>
                <a:spcPct val="100000"/>
              </a:lnSpc>
              <a:spcBef>
                <a:spcPts val="0"/>
              </a:spcBef>
              <a:spcAft>
                <a:spcPts val="0"/>
              </a:spcAft>
              <a:buNone/>
            </a:pPr>
            <a:endParaRPr sz="900" b="1"/>
          </a:p>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(25%)    </a:t>
            </a:r>
            <a:endParaRPr sz="1400" b="0" i="0" u="none" strike="noStrike" cap="none">
              <a:solidFill>
                <a:srgbClr val="000000"/>
              </a:solidFill>
              <a:latin typeface="Arial"/>
              <a:ea typeface="Arial"/>
              <a:cs typeface="Arial"/>
              <a:sym typeface="Arial"/>
            </a:endParaRPr>
          </a:p>
          <a:p>
            <a:pPr marL="0" lvl="0" indent="0" algn="l" rtl="0">
              <a:lnSpc>
                <a:spcPct val="115000"/>
              </a:lnSpc>
              <a:spcBef>
                <a:spcPts val="0"/>
              </a:spcBef>
              <a:spcAft>
                <a:spcPts val="0"/>
              </a:spcAft>
              <a:buSzPts val="1100"/>
              <a:buNone/>
            </a:pPr>
            <a:r>
              <a:rPr lang="en-US" sz="900">
                <a:solidFill>
                  <a:schemeClr val="dk1"/>
                </a:solidFill>
              </a:rPr>
              <a:t>Introduction and Highlights composition, Data preparation, Network Architecture, Experimental variation on GRU mode</a:t>
            </a:r>
            <a:endParaRPr sz="900"/>
          </a:p>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End Credit</a:t>
            </a:r>
            <a:endParaRPr/>
          </a:p>
        </p:txBody>
      </p:sp>
      <p:grpSp>
        <p:nvGrpSpPr>
          <p:cNvPr id="713" name="Google Shape;713;p39"/>
          <p:cNvGrpSpPr/>
          <p:nvPr/>
        </p:nvGrpSpPr>
        <p:grpSpPr>
          <a:xfrm>
            <a:off x="588707" y="1141226"/>
            <a:ext cx="7936546" cy="2199671"/>
            <a:chOff x="648237" y="893576"/>
            <a:chExt cx="7936546" cy="2199671"/>
          </a:xfrm>
        </p:grpSpPr>
        <p:sp>
          <p:nvSpPr>
            <p:cNvPr id="714" name="Google Shape;714;p39"/>
            <p:cNvSpPr/>
            <p:nvPr/>
          </p:nvSpPr>
          <p:spPr>
            <a:xfrm>
              <a:off x="648237" y="893576"/>
              <a:ext cx="7936546" cy="2199671"/>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9"/>
            <p:cNvSpPr txBox="1"/>
            <p:nvPr/>
          </p:nvSpPr>
          <p:spPr>
            <a:xfrm>
              <a:off x="700393" y="1014125"/>
              <a:ext cx="7853516"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This project is a part of </a:t>
              </a:r>
              <a:r>
                <a:rPr lang="en-US" sz="1400" b="1" i="0" u="none" strike="noStrike" cap="none">
                  <a:solidFill>
                    <a:srgbClr val="000000"/>
                  </a:solidFill>
                  <a:latin typeface="Roboto"/>
                  <a:ea typeface="Roboto"/>
                  <a:cs typeface="Roboto"/>
                  <a:sym typeface="Roboto"/>
                </a:rPr>
                <a:t>Deep Learning</a:t>
              </a:r>
              <a:r>
                <a:rPr lang="en-US" sz="1400" b="0" i="0" u="none" strike="noStrike" cap="none">
                  <a:solidFill>
                    <a:srgbClr val="000000"/>
                  </a:solidFill>
                  <a:latin typeface="Roboto"/>
                  <a:ea typeface="Roboto"/>
                  <a:cs typeface="Roboto"/>
                  <a:sym typeface="Roboto"/>
                </a:rPr>
                <a:t> course </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Course code: </a:t>
              </a:r>
              <a:r>
                <a:rPr lang="en-US" sz="1400" b="1" i="0" u="none" strike="noStrike" cap="none">
                  <a:solidFill>
                    <a:srgbClr val="000000"/>
                  </a:solidFill>
                  <a:latin typeface="Roboto"/>
                  <a:ea typeface="Roboto"/>
                  <a:cs typeface="Roboto"/>
                  <a:sym typeface="Roboto"/>
                </a:rPr>
                <a:t>BADS7604</a:t>
              </a: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Syllabus: Business Analytics and Data Science (</a:t>
              </a:r>
              <a:r>
                <a:rPr lang="en-US" sz="1400" b="1" i="0" u="none" strike="noStrike" cap="none">
                  <a:solidFill>
                    <a:srgbClr val="000000"/>
                  </a:solidFill>
                  <a:latin typeface="Roboto"/>
                  <a:ea typeface="Roboto"/>
                  <a:cs typeface="Roboto"/>
                  <a:sym typeface="Roboto"/>
                </a:rPr>
                <a:t>BADS</a:t>
              </a:r>
              <a:r>
                <a:rPr lang="en-US" sz="1400" b="0" i="0" u="none" strike="noStrike" cap="none">
                  <a:solidFill>
                    <a:srgbClr val="000000"/>
                  </a:solidFill>
                  <a:latin typeface="Roboto"/>
                  <a:ea typeface="Roboto"/>
                  <a:cs typeface="Roboto"/>
                  <a:sym typeface="Roboto"/>
                </a:rPr>
                <a:t>)</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Institute: National Institute of Development Administration (</a:t>
              </a:r>
              <a:r>
                <a:rPr lang="en-US" sz="1400" b="1" i="0" u="none" strike="noStrike" cap="none">
                  <a:solidFill>
                    <a:srgbClr val="000000"/>
                  </a:solidFill>
                  <a:latin typeface="Roboto"/>
                  <a:ea typeface="Roboto"/>
                  <a:cs typeface="Roboto"/>
                  <a:sym typeface="Roboto"/>
                </a:rPr>
                <a:t>NIDA</a:t>
              </a:r>
              <a:r>
                <a:rPr lang="en-US" sz="1400" b="0" i="0" u="none" strike="noStrike" cap="none">
                  <a:solidFill>
                    <a:srgbClr val="000000"/>
                  </a:solidFill>
                  <a:latin typeface="Roboto"/>
                  <a:ea typeface="Roboto"/>
                  <a:cs typeface="Roboto"/>
                  <a:sym typeface="Roboto"/>
                </a:rPr>
                <a:t>)</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Roboto"/>
                  <a:ea typeface="Roboto"/>
                  <a:cs typeface="Roboto"/>
                  <a:sym typeface="Roboto"/>
                </a:rPr>
                <a:t>Semester: </a:t>
              </a:r>
              <a:r>
                <a:rPr lang="en-US" sz="1400" b="1" i="0" u="none" strike="noStrike" cap="none">
                  <a:solidFill>
                    <a:srgbClr val="000000"/>
                  </a:solidFill>
                  <a:latin typeface="Roboto"/>
                  <a:ea typeface="Roboto"/>
                  <a:cs typeface="Roboto"/>
                  <a:sym typeface="Roboto"/>
                </a:rPr>
                <a:t>2/2021</a:t>
              </a:r>
              <a:endParaRPr/>
            </a:p>
          </p:txBody>
        </p:sp>
      </p:grpSp>
      <p:grpSp>
        <p:nvGrpSpPr>
          <p:cNvPr id="716" name="Google Shape;716;p39"/>
          <p:cNvGrpSpPr/>
          <p:nvPr/>
        </p:nvGrpSpPr>
        <p:grpSpPr>
          <a:xfrm>
            <a:off x="7746073" y="645665"/>
            <a:ext cx="784800" cy="784800"/>
            <a:chOff x="581362" y="252336"/>
            <a:chExt cx="784800" cy="784800"/>
          </a:xfrm>
        </p:grpSpPr>
        <p:sp>
          <p:nvSpPr>
            <p:cNvPr id="717" name="Google Shape;717;p39"/>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8" name="Google Shape;718;p39"/>
            <p:cNvGrpSpPr/>
            <p:nvPr/>
          </p:nvGrpSpPr>
          <p:grpSpPr>
            <a:xfrm>
              <a:off x="737612" y="408588"/>
              <a:ext cx="472010" cy="472005"/>
              <a:chOff x="1190625" y="238125"/>
              <a:chExt cx="5238750" cy="5238750"/>
            </a:xfrm>
          </p:grpSpPr>
          <p:sp>
            <p:nvSpPr>
              <p:cNvPr id="719" name="Google Shape;719;p39"/>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9"/>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9"/>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9"/>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9"/>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9"/>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9"/>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Introduction</a:t>
            </a:r>
            <a:endParaRPr/>
          </a:p>
        </p:txBody>
      </p:sp>
      <p:sp>
        <p:nvSpPr>
          <p:cNvPr id="160" name="Google Shape;160;p4"/>
          <p:cNvSpPr/>
          <p:nvPr/>
        </p:nvSpPr>
        <p:spPr>
          <a:xfrm>
            <a:off x="219175" y="1003650"/>
            <a:ext cx="7970100" cy="2567700"/>
          </a:xfrm>
          <a:prstGeom prst="roundRect">
            <a:avLst>
              <a:gd name="adj" fmla="val 16667"/>
            </a:avLst>
          </a:prstGeom>
          <a:solidFill>
            <a:srgbClr val="E4EA27">
              <a:alpha val="25098"/>
            </a:srgbClr>
          </a:solid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600">
                <a:solidFill>
                  <a:srgbClr val="83424D"/>
                </a:solidFill>
                <a:latin typeface="Lato"/>
                <a:ea typeface="Lato"/>
                <a:cs typeface="Lato"/>
                <a:sym typeface="Lato"/>
              </a:rPr>
              <a:t>Some argue that global warming is the greatest peril our generation, while others argue that it is a fiction based on dubious science. In this study, we provide some data so that you can make your own assumptions.</a:t>
            </a:r>
            <a:endParaRPr sz="1600">
              <a:solidFill>
                <a:srgbClr val="83424D"/>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US" sz="1600">
                <a:solidFill>
                  <a:srgbClr val="83424D"/>
                </a:solidFill>
                <a:latin typeface="Lato"/>
                <a:ea typeface="Lato"/>
                <a:cs typeface="Lato"/>
                <a:sym typeface="Lato"/>
              </a:rPr>
              <a:t>There's a lot of data cleaning and preparation that goes into putting together a long-term study of weather patterns, even more than with other data sets that Kaggle has covered. Technicians used mercury thermometers to collect early data, and any fluctuation in visit duration had an impact on measurements. </a:t>
            </a:r>
            <a:endParaRPr sz="1600">
              <a:solidFill>
                <a:srgbClr val="83424D"/>
              </a:solidFill>
              <a:latin typeface="Lato"/>
              <a:ea typeface="Lato"/>
              <a:cs typeface="Lato"/>
              <a:sym typeface="Lato"/>
            </a:endParaRPr>
          </a:p>
          <a:p>
            <a:pPr marL="0" marR="0" lvl="0" indent="0" algn="just" rtl="0">
              <a:lnSpc>
                <a:spcPct val="100000"/>
              </a:lnSpc>
              <a:spcBef>
                <a:spcPts val="1200"/>
              </a:spcBef>
              <a:spcAft>
                <a:spcPts val="0"/>
              </a:spcAft>
              <a:buClr>
                <a:srgbClr val="000000"/>
              </a:buClr>
              <a:buSzPts val="1400"/>
              <a:buFont typeface="Arial"/>
              <a:buNone/>
            </a:pPr>
            <a:endParaRPr/>
          </a:p>
        </p:txBody>
      </p:sp>
      <p:grpSp>
        <p:nvGrpSpPr>
          <p:cNvPr id="161" name="Google Shape;161;p4"/>
          <p:cNvGrpSpPr/>
          <p:nvPr/>
        </p:nvGrpSpPr>
        <p:grpSpPr>
          <a:xfrm>
            <a:off x="8189245" y="905636"/>
            <a:ext cx="784800" cy="784800"/>
            <a:chOff x="581362" y="252336"/>
            <a:chExt cx="784800" cy="784800"/>
          </a:xfrm>
        </p:grpSpPr>
        <p:sp>
          <p:nvSpPr>
            <p:cNvPr id="162" name="Google Shape;162;p4"/>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 name="Google Shape;163;p4"/>
            <p:cNvGrpSpPr/>
            <p:nvPr/>
          </p:nvGrpSpPr>
          <p:grpSpPr>
            <a:xfrm>
              <a:off x="737613" y="408589"/>
              <a:ext cx="472010" cy="472005"/>
              <a:chOff x="1190625" y="238125"/>
              <a:chExt cx="5238750" cy="5238750"/>
            </a:xfrm>
          </p:grpSpPr>
          <p:sp>
            <p:nvSpPr>
              <p:cNvPr id="164" name="Google Shape;164;p4"/>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1" name="Google Shape;171;p4"/>
          <p:cNvPicPr preferRelativeResize="0"/>
          <p:nvPr/>
        </p:nvPicPr>
        <p:blipFill>
          <a:blip r:embed="rId3">
            <a:alphaModFix/>
          </a:blip>
          <a:stretch>
            <a:fillRect/>
          </a:stretch>
        </p:blipFill>
        <p:spPr>
          <a:xfrm>
            <a:off x="5507825" y="3432774"/>
            <a:ext cx="3236551" cy="1490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0"/>
          <p:cNvSpPr txBox="1">
            <a:spLocks noGrp="1"/>
          </p:cNvSpPr>
          <p:nvPr>
            <p:ph type="title"/>
          </p:nvPr>
        </p:nvSpPr>
        <p:spPr>
          <a:xfrm>
            <a:off x="457200" y="411475"/>
            <a:ext cx="8229600" cy="439095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4800">
                <a:solidFill>
                  <a:schemeClr val="dk1"/>
                </a:solidFill>
              </a:rPr>
              <a:t>Thank you for your attention</a:t>
            </a:r>
            <a:endParaRPr sz="4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800"/>
              <a:buFont typeface="Arial"/>
              <a:buNone/>
            </a:pPr>
            <a:r>
              <a:rPr lang="en-US"/>
              <a:t>Introduction</a:t>
            </a:r>
            <a:endParaRPr/>
          </a:p>
        </p:txBody>
      </p:sp>
      <p:sp>
        <p:nvSpPr>
          <p:cNvPr id="177" name="Google Shape;177;p5"/>
          <p:cNvSpPr/>
          <p:nvPr/>
        </p:nvSpPr>
        <p:spPr>
          <a:xfrm>
            <a:off x="713750" y="1200025"/>
            <a:ext cx="8044500" cy="3678900"/>
          </a:xfrm>
          <a:prstGeom prst="roundRect">
            <a:avLst>
              <a:gd name="adj" fmla="val 16667"/>
            </a:avLst>
          </a:prstGeom>
          <a:solidFill>
            <a:srgbClr val="E4EA27">
              <a:alpha val="25098"/>
            </a:srgbClr>
          </a:solid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US" sz="1600">
                <a:solidFill>
                  <a:srgbClr val="83424D"/>
                </a:solidFill>
                <a:latin typeface="Lato"/>
                <a:ea typeface="Lato"/>
                <a:cs typeface="Lato"/>
                <a:sym typeface="Lato"/>
              </a:rPr>
              <a:t>Many weather stations were relocated in the 1940s due to airport building. Electronic thermometers, which are thought to have a cooling bias, were particularly popular.</a:t>
            </a:r>
            <a:endParaRPr sz="1600">
              <a:solidFill>
                <a:srgbClr val="83424D"/>
              </a:solidFill>
              <a:latin typeface="Lato"/>
              <a:ea typeface="Lato"/>
              <a:cs typeface="Lato"/>
              <a:sym typeface="Lato"/>
            </a:endParaRPr>
          </a:p>
          <a:p>
            <a:pPr marL="0" lvl="0" indent="0" algn="just" rtl="0">
              <a:lnSpc>
                <a:spcPct val="115000"/>
              </a:lnSpc>
              <a:spcBef>
                <a:spcPts val="1200"/>
              </a:spcBef>
              <a:spcAft>
                <a:spcPts val="0"/>
              </a:spcAft>
              <a:buNone/>
            </a:pPr>
            <a:r>
              <a:rPr lang="en-US" sz="1600" b="1">
                <a:solidFill>
                  <a:srgbClr val="0000FF"/>
                </a:solidFill>
                <a:latin typeface="Lato"/>
                <a:ea typeface="Lato"/>
                <a:cs typeface="Lato"/>
                <a:sym typeface="Lato"/>
              </a:rPr>
              <a:t>Given this intricacy, a multitude of different organizations gather information on climate trends. NOAA's MLOST, NASA's GISTEMP, and the UK's HadCrut are the three most widely used atmospheric and oceanic temperature data sets.</a:t>
            </a:r>
            <a:endParaRPr sz="1600" b="1">
              <a:solidFill>
                <a:srgbClr val="0000FF"/>
              </a:solidFill>
              <a:latin typeface="Lato"/>
              <a:ea typeface="Lato"/>
              <a:cs typeface="Lato"/>
              <a:sym typeface="Lato"/>
            </a:endParaRPr>
          </a:p>
          <a:p>
            <a:pPr marL="0" lvl="0" indent="0" algn="just" rtl="0">
              <a:lnSpc>
                <a:spcPct val="115000"/>
              </a:lnSpc>
              <a:spcBef>
                <a:spcPts val="1200"/>
              </a:spcBef>
              <a:spcAft>
                <a:spcPts val="0"/>
              </a:spcAft>
              <a:buNone/>
            </a:pPr>
            <a:r>
              <a:rPr lang="en-US" sz="1600" b="1">
                <a:solidFill>
                  <a:srgbClr val="0000FF"/>
                </a:solidFill>
                <a:latin typeface="Lato"/>
                <a:ea typeface="Lato"/>
                <a:cs typeface="Lato"/>
                <a:sym typeface="Lato"/>
              </a:rPr>
              <a:t>We repackaged the data from a more recent Berkeley Earth compilation, which is linked with Lawrence Berkeley National Laboratory. The Berkeley Earth Surface Temperature Study brings together 1.6 billion temperature reports from 16 repositories. </a:t>
            </a:r>
            <a:endParaRPr b="1">
              <a:solidFill>
                <a:schemeClr val="accent3"/>
              </a:solidFill>
            </a:endParaRPr>
          </a:p>
          <a:p>
            <a:pPr marL="0" marR="0" lvl="0" indent="0" algn="just" rtl="0">
              <a:lnSpc>
                <a:spcPct val="100000"/>
              </a:lnSpc>
              <a:spcBef>
                <a:spcPts val="1200"/>
              </a:spcBef>
              <a:spcAft>
                <a:spcPts val="0"/>
              </a:spcAft>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78" name="Google Shape;178;p5"/>
          <p:cNvGrpSpPr/>
          <p:nvPr/>
        </p:nvGrpSpPr>
        <p:grpSpPr>
          <a:xfrm>
            <a:off x="8196168" y="722710"/>
            <a:ext cx="784800" cy="784800"/>
            <a:chOff x="581362" y="252336"/>
            <a:chExt cx="784800" cy="784800"/>
          </a:xfrm>
        </p:grpSpPr>
        <p:sp>
          <p:nvSpPr>
            <p:cNvPr id="179" name="Google Shape;179;p5"/>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 name="Google Shape;180;p5"/>
            <p:cNvGrpSpPr/>
            <p:nvPr/>
          </p:nvGrpSpPr>
          <p:grpSpPr>
            <a:xfrm>
              <a:off x="737613" y="408589"/>
              <a:ext cx="472010" cy="472005"/>
              <a:chOff x="1190625" y="238125"/>
              <a:chExt cx="5238750" cy="5238750"/>
            </a:xfrm>
          </p:grpSpPr>
          <p:sp>
            <p:nvSpPr>
              <p:cNvPr id="181" name="Google Shape;181;p5"/>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a9911ce4a_0_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800"/>
              <a:buFont typeface="Arial"/>
              <a:buNone/>
            </a:pPr>
            <a:r>
              <a:rPr lang="en-US"/>
              <a:t>Introduction</a:t>
            </a:r>
            <a:endParaRPr/>
          </a:p>
        </p:txBody>
      </p:sp>
      <p:sp>
        <p:nvSpPr>
          <p:cNvPr id="193" name="Google Shape;193;g11a9911ce4a_0_0"/>
          <p:cNvSpPr/>
          <p:nvPr/>
        </p:nvSpPr>
        <p:spPr>
          <a:xfrm>
            <a:off x="2953500" y="996075"/>
            <a:ext cx="5646300" cy="3852900"/>
          </a:xfrm>
          <a:prstGeom prst="roundRect">
            <a:avLst>
              <a:gd name="adj" fmla="val 16667"/>
            </a:avLst>
          </a:prstGeom>
          <a:solidFill>
            <a:srgbClr val="E4EA27">
              <a:alpha val="25099"/>
            </a:srgbClr>
          </a:solid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SzPts val="1100"/>
              <a:buNone/>
            </a:pPr>
            <a:r>
              <a:rPr lang="en-US" sz="1500">
                <a:solidFill>
                  <a:srgbClr val="83424D"/>
                </a:solidFill>
                <a:latin typeface="Lato"/>
                <a:ea typeface="Lato"/>
                <a:cs typeface="Lato"/>
                <a:sym typeface="Lato"/>
              </a:rPr>
              <a:t>It comes in a neat bundle and can be sliced into interesting subgroups (for example by country). They make the underlying data as well as the code for the alterations they performed public. They also employ approaches that allow for the inclusion of weather records from shorter time series, resulting in fewer observations being discarded.</a:t>
            </a:r>
            <a:endParaRPr sz="1500">
              <a:solidFill>
                <a:srgbClr val="83424D"/>
              </a:solidFill>
              <a:latin typeface="Lato"/>
              <a:ea typeface="Lato"/>
              <a:cs typeface="Lato"/>
              <a:sym typeface="Lato"/>
            </a:endParaRPr>
          </a:p>
          <a:p>
            <a:pPr marL="0" lvl="0" indent="0" algn="just" rtl="0">
              <a:lnSpc>
                <a:spcPct val="115000"/>
              </a:lnSpc>
              <a:spcBef>
                <a:spcPts val="1200"/>
              </a:spcBef>
              <a:spcAft>
                <a:spcPts val="0"/>
              </a:spcAft>
              <a:buSzPts val="1100"/>
              <a:buNone/>
            </a:pPr>
            <a:r>
              <a:rPr lang="en-US" sz="1500">
                <a:solidFill>
                  <a:srgbClr val="83424D"/>
                </a:solidFill>
                <a:latin typeface="Lato"/>
                <a:ea typeface="Lato"/>
                <a:cs typeface="Lato"/>
                <a:sym typeface="Lato"/>
              </a:rPr>
              <a:t>The average land temperature in this dataset from Kaggle begins in 1750, while the maximum and minimum land temperatures, as well as worldwide ocean and land temperatures, commence in 1850.</a:t>
            </a:r>
            <a:endParaRPr sz="1500">
              <a:solidFill>
                <a:srgbClr val="83424D"/>
              </a:solidFill>
              <a:latin typeface="Lato"/>
              <a:ea typeface="Lato"/>
              <a:cs typeface="Lato"/>
              <a:sym typeface="Lato"/>
            </a:endParaRPr>
          </a:p>
          <a:p>
            <a:pPr marL="0" lvl="0" indent="0" algn="just" rtl="0">
              <a:lnSpc>
                <a:spcPct val="115000"/>
              </a:lnSpc>
              <a:spcBef>
                <a:spcPts val="1200"/>
              </a:spcBef>
              <a:spcAft>
                <a:spcPts val="0"/>
              </a:spcAft>
              <a:buSzPts val="1100"/>
              <a:buNone/>
            </a:pPr>
            <a:r>
              <a:rPr lang="en-US" sz="1500" b="1">
                <a:solidFill>
                  <a:srgbClr val="0000FF"/>
                </a:solidFill>
                <a:latin typeface="Lato"/>
                <a:ea typeface="Lato"/>
                <a:cs typeface="Lato"/>
                <a:sym typeface="Lato"/>
              </a:rPr>
              <a:t>Since we live in Thailand, we chose Thailand to focus on the small scale for this scope of study. </a:t>
            </a:r>
            <a:endParaRPr sz="1500">
              <a:solidFill>
                <a:srgbClr val="83424D"/>
              </a:solidFill>
              <a:latin typeface="Lato"/>
              <a:ea typeface="Lato"/>
              <a:cs typeface="Lato"/>
              <a:sym typeface="Lato"/>
            </a:endParaRPr>
          </a:p>
          <a:p>
            <a:pPr marL="0" marR="0" lvl="0" indent="0" algn="just"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 name="Google Shape;194;g11a9911ce4a_0_0"/>
          <p:cNvGrpSpPr/>
          <p:nvPr/>
        </p:nvGrpSpPr>
        <p:grpSpPr>
          <a:xfrm>
            <a:off x="8196168" y="722710"/>
            <a:ext cx="784800" cy="784800"/>
            <a:chOff x="581362" y="252336"/>
            <a:chExt cx="784800" cy="784800"/>
          </a:xfrm>
        </p:grpSpPr>
        <p:sp>
          <p:nvSpPr>
            <p:cNvPr id="195" name="Google Shape;195;g11a9911ce4a_0_0"/>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g11a9911ce4a_0_0"/>
            <p:cNvGrpSpPr/>
            <p:nvPr/>
          </p:nvGrpSpPr>
          <p:grpSpPr>
            <a:xfrm>
              <a:off x="737613" y="408589"/>
              <a:ext cx="472011" cy="472011"/>
              <a:chOff x="1190625" y="238125"/>
              <a:chExt cx="5238750" cy="5238750"/>
            </a:xfrm>
          </p:grpSpPr>
          <p:sp>
            <p:nvSpPr>
              <p:cNvPr id="197" name="Google Shape;197;g11a9911ce4a_0_0"/>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11a9911ce4a_0_0"/>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11a9911ce4a_0_0"/>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11a9911ce4a_0_0"/>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11a9911ce4a_0_0"/>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11a9911ce4a_0_0"/>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11a9911ce4a_0_0"/>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04" name="Google Shape;204;g11a9911ce4a_0_0"/>
          <p:cNvPicPr preferRelativeResize="0"/>
          <p:nvPr/>
        </p:nvPicPr>
        <p:blipFill>
          <a:blip r:embed="rId3">
            <a:alphaModFix/>
          </a:blip>
          <a:stretch>
            <a:fillRect/>
          </a:stretch>
        </p:blipFill>
        <p:spPr>
          <a:xfrm>
            <a:off x="273050" y="996075"/>
            <a:ext cx="2479524" cy="3665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p:nvPr/>
        </p:nvSpPr>
        <p:spPr>
          <a:xfrm>
            <a:off x="227672" y="1403041"/>
            <a:ext cx="6704755" cy="1952417"/>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Purpose</a:t>
            </a:r>
            <a:endParaRPr/>
          </a:p>
        </p:txBody>
      </p:sp>
      <p:grpSp>
        <p:nvGrpSpPr>
          <p:cNvPr id="211" name="Google Shape;211;p6"/>
          <p:cNvGrpSpPr/>
          <p:nvPr/>
        </p:nvGrpSpPr>
        <p:grpSpPr>
          <a:xfrm>
            <a:off x="227673" y="728215"/>
            <a:ext cx="784800" cy="784800"/>
            <a:chOff x="581362" y="252336"/>
            <a:chExt cx="784800" cy="784800"/>
          </a:xfrm>
        </p:grpSpPr>
        <p:sp>
          <p:nvSpPr>
            <p:cNvPr id="212" name="Google Shape;212;p6"/>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6"/>
            <p:cNvGrpSpPr/>
            <p:nvPr/>
          </p:nvGrpSpPr>
          <p:grpSpPr>
            <a:xfrm>
              <a:off x="737610" y="408587"/>
              <a:ext cx="472011" cy="472011"/>
              <a:chOff x="1190625" y="238125"/>
              <a:chExt cx="5238750" cy="5238750"/>
            </a:xfrm>
          </p:grpSpPr>
          <p:sp>
            <p:nvSpPr>
              <p:cNvPr id="214" name="Google Shape;214;p6"/>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1" name="Google Shape;221;p6"/>
          <p:cNvSpPr txBox="1"/>
          <p:nvPr/>
        </p:nvSpPr>
        <p:spPr>
          <a:xfrm>
            <a:off x="423435" y="1509156"/>
            <a:ext cx="6182379" cy="1583144"/>
          </a:xfrm>
          <a:prstGeom prst="rect">
            <a:avLst/>
          </a:prstGeom>
          <a:noFill/>
          <a:ln>
            <a:noFill/>
          </a:ln>
        </p:spPr>
        <p:txBody>
          <a:bodyPr spcFirstLastPara="1" wrap="square" lIns="91425" tIns="91425" rIns="91425" bIns="91425" anchor="t" anchorCtr="0">
            <a:noAutofit/>
          </a:bodyPr>
          <a:lstStyle/>
          <a:p>
            <a:pPr marL="320040" marR="0" lvl="0" indent="-228600" algn="l" rtl="0">
              <a:lnSpc>
                <a:spcPct val="100000"/>
              </a:lnSpc>
              <a:spcBef>
                <a:spcPts val="0"/>
              </a:spcBef>
              <a:spcAft>
                <a:spcPts val="0"/>
              </a:spcAft>
              <a:buClr>
                <a:srgbClr val="000000"/>
              </a:buClr>
              <a:buSzPts val="1400"/>
              <a:buFont typeface="Roboto"/>
              <a:buNone/>
            </a:pPr>
            <a:endParaRPr sz="1400" b="0" i="0" u="none" strike="noStrike" cap="none">
              <a:solidFill>
                <a:srgbClr val="000000"/>
              </a:solidFill>
              <a:latin typeface="Roboto"/>
              <a:ea typeface="Roboto"/>
              <a:cs typeface="Roboto"/>
              <a:sym typeface="Roboto"/>
            </a:endParaRPr>
          </a:p>
          <a:p>
            <a:pPr marL="320040" marR="0" lvl="0" indent="-228600" algn="l" rtl="0">
              <a:lnSpc>
                <a:spcPct val="100000"/>
              </a:lnSpc>
              <a:spcBef>
                <a:spcPts val="0"/>
              </a:spcBef>
              <a:spcAft>
                <a:spcPts val="0"/>
              </a:spcAft>
              <a:buClr>
                <a:srgbClr val="000000"/>
              </a:buClr>
              <a:buSzPts val="1400"/>
              <a:buFont typeface="Roboto"/>
              <a:buNone/>
            </a:pPr>
            <a:endParaRPr sz="1400" b="0" i="0" u="none" strike="noStrike" cap="none">
              <a:solidFill>
                <a:srgbClr val="000000"/>
              </a:solidFill>
              <a:latin typeface="Roboto"/>
              <a:ea typeface="Roboto"/>
              <a:cs typeface="Roboto"/>
              <a:sym typeface="Roboto"/>
            </a:endParaRPr>
          </a:p>
          <a:p>
            <a:pPr marL="320040" marR="0" lvl="0" indent="-330200" algn="l" rtl="0">
              <a:lnSpc>
                <a:spcPct val="100000"/>
              </a:lnSpc>
              <a:spcBef>
                <a:spcPts val="0"/>
              </a:spcBef>
              <a:spcAft>
                <a:spcPts val="0"/>
              </a:spcAft>
              <a:buClr>
                <a:schemeClr val="accent3"/>
              </a:buClr>
              <a:buSzPts val="1600"/>
              <a:buFont typeface="Roboto"/>
              <a:buChar char="●"/>
            </a:pPr>
            <a:r>
              <a:rPr lang="en-US" sz="1600">
                <a:solidFill>
                  <a:schemeClr val="accent3"/>
                </a:solidFill>
                <a:latin typeface="Roboto"/>
                <a:ea typeface="Roboto"/>
                <a:cs typeface="Roboto"/>
                <a:sym typeface="Roboto"/>
              </a:rPr>
              <a:t>To test the accuracy of average Thailand's temperature forecasts using four alternative models. *</a:t>
            </a:r>
            <a:endParaRPr sz="1600">
              <a:solidFill>
                <a:schemeClr val="accent3"/>
              </a:solidFill>
              <a:latin typeface="Roboto"/>
              <a:ea typeface="Roboto"/>
              <a:cs typeface="Roboto"/>
              <a:sym typeface="Roboto"/>
            </a:endParaRPr>
          </a:p>
          <a:p>
            <a:pPr marL="320040" marR="0" lvl="0" indent="-330200" algn="l" rtl="0">
              <a:lnSpc>
                <a:spcPct val="100000"/>
              </a:lnSpc>
              <a:spcBef>
                <a:spcPts val="0"/>
              </a:spcBef>
              <a:spcAft>
                <a:spcPts val="0"/>
              </a:spcAft>
              <a:buClr>
                <a:schemeClr val="accent3"/>
              </a:buClr>
              <a:buSzPts val="1600"/>
              <a:buFont typeface="Roboto"/>
              <a:buChar char="●"/>
            </a:pPr>
            <a:r>
              <a:rPr lang="en-US" sz="1600">
                <a:solidFill>
                  <a:schemeClr val="accent3"/>
                </a:solidFill>
                <a:latin typeface="Roboto"/>
                <a:ea typeface="Roboto"/>
                <a:cs typeface="Roboto"/>
                <a:sym typeface="Roboto"/>
              </a:rPr>
              <a:t>To compare the efficacy of four different model forecasts for average Thailand’s temperatures.</a:t>
            </a:r>
            <a:endParaRPr sz="1600">
              <a:solidFill>
                <a:schemeClr val="accent3"/>
              </a:solidFill>
              <a:latin typeface="Roboto"/>
              <a:ea typeface="Roboto"/>
              <a:cs typeface="Roboto"/>
              <a:sym typeface="Roboto"/>
            </a:endParaRPr>
          </a:p>
        </p:txBody>
      </p:sp>
      <p:sp>
        <p:nvSpPr>
          <p:cNvPr id="222" name="Google Shape;222;p6"/>
          <p:cNvSpPr txBox="1"/>
          <p:nvPr/>
        </p:nvSpPr>
        <p:spPr>
          <a:xfrm>
            <a:off x="367182" y="1543833"/>
            <a:ext cx="4452803" cy="33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Fira Sans Extra Condensed"/>
                <a:ea typeface="Fira Sans Extra Condensed"/>
                <a:cs typeface="Fira Sans Extra Condensed"/>
                <a:sym typeface="Fira Sans Extra Condensed"/>
              </a:rPr>
              <a:t>The aims of this study are:</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223" name="Google Shape;223;p6"/>
          <p:cNvSpPr txBox="1"/>
          <p:nvPr/>
        </p:nvSpPr>
        <p:spPr>
          <a:xfrm>
            <a:off x="523125" y="3735814"/>
            <a:ext cx="7926300" cy="523200"/>
          </a:xfrm>
          <a:prstGeom prst="rect">
            <a:avLst/>
          </a:prstGeom>
          <a:solidFill>
            <a:srgbClr val="EAD1D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accent3"/>
                </a:solidFill>
                <a:latin typeface="Roboto"/>
                <a:ea typeface="Roboto"/>
                <a:cs typeface="Roboto"/>
                <a:sym typeface="Roboto"/>
              </a:rPr>
              <a:t>* The f</a:t>
            </a:r>
            <a:r>
              <a:rPr lang="en-US" b="1" dirty="0">
                <a:solidFill>
                  <a:schemeClr val="accent3"/>
                </a:solidFill>
                <a:latin typeface="Roboto"/>
                <a:ea typeface="Roboto"/>
                <a:cs typeface="Roboto"/>
                <a:sym typeface="Roboto"/>
              </a:rPr>
              <a:t>our</a:t>
            </a:r>
            <a:r>
              <a:rPr lang="en-US" sz="1400" b="1" i="0" u="none" strike="noStrike" cap="none" dirty="0">
                <a:solidFill>
                  <a:schemeClr val="accent3"/>
                </a:solidFill>
                <a:latin typeface="Roboto"/>
                <a:ea typeface="Roboto"/>
                <a:cs typeface="Roboto"/>
                <a:sym typeface="Roboto"/>
              </a:rPr>
              <a:t> models in this study are:</a:t>
            </a:r>
            <a:endParaRPr sz="1400" b="1" i="0" u="none" strike="noStrike" cap="none" dirty="0">
              <a:solidFill>
                <a:schemeClr val="accent3"/>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dirty="0">
                <a:solidFill>
                  <a:schemeClr val="accent3"/>
                </a:solidFill>
                <a:latin typeface="Arial"/>
                <a:ea typeface="Arial"/>
                <a:cs typeface="Arial"/>
                <a:sym typeface="Arial"/>
              </a:rPr>
              <a:t>    1) </a:t>
            </a:r>
            <a:r>
              <a:rPr lang="en-US" b="1" dirty="0">
                <a:solidFill>
                  <a:schemeClr val="accent3"/>
                </a:solidFill>
              </a:rPr>
              <a:t>RNN</a:t>
            </a:r>
            <a:r>
              <a:rPr lang="en-US" sz="1400" b="1" i="0" u="none" strike="noStrike" cap="none" dirty="0">
                <a:solidFill>
                  <a:schemeClr val="accent3"/>
                </a:solidFill>
                <a:latin typeface="Arial"/>
                <a:ea typeface="Arial"/>
                <a:cs typeface="Arial"/>
                <a:sym typeface="Arial"/>
              </a:rPr>
              <a:t> 2) </a:t>
            </a:r>
            <a:r>
              <a:rPr lang="en-US" b="1" dirty="0">
                <a:solidFill>
                  <a:schemeClr val="accent3"/>
                </a:solidFill>
              </a:rPr>
              <a:t>LSTM</a:t>
            </a:r>
            <a:r>
              <a:rPr lang="en-US" sz="1400" b="1" i="0" u="none" strike="noStrike" cap="none" dirty="0">
                <a:solidFill>
                  <a:schemeClr val="accent3"/>
                </a:solidFill>
                <a:latin typeface="Arial"/>
                <a:ea typeface="Arial"/>
                <a:cs typeface="Arial"/>
                <a:sym typeface="Arial"/>
              </a:rPr>
              <a:t> 3) </a:t>
            </a:r>
            <a:r>
              <a:rPr lang="en-US" b="1" dirty="0">
                <a:solidFill>
                  <a:schemeClr val="accent3"/>
                </a:solidFill>
              </a:rPr>
              <a:t>GRU</a:t>
            </a:r>
            <a:r>
              <a:rPr lang="en-US" sz="1400" b="1" i="0" u="none" strike="noStrike" cap="none" dirty="0">
                <a:solidFill>
                  <a:schemeClr val="accent3"/>
                </a:solidFill>
                <a:latin typeface="Arial"/>
                <a:ea typeface="Arial"/>
                <a:cs typeface="Arial"/>
                <a:sym typeface="Arial"/>
              </a:rPr>
              <a:t> 4) </a:t>
            </a:r>
            <a:r>
              <a:rPr lang="en-US" sz="1400" b="1" i="0" u="none" strike="noStrike" cap="none" dirty="0" err="1">
                <a:solidFill>
                  <a:schemeClr val="accent3"/>
                </a:solidFill>
                <a:latin typeface="Arial"/>
                <a:ea typeface="Arial"/>
                <a:cs typeface="Arial"/>
                <a:sym typeface="Arial"/>
              </a:rPr>
              <a:t>AutoRegressive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a:t>Data Retrieval</a:t>
            </a:r>
            <a:endParaRPr/>
          </a:p>
        </p:txBody>
      </p:sp>
      <p:sp>
        <p:nvSpPr>
          <p:cNvPr id="229" name="Google Shape;229;p8"/>
          <p:cNvSpPr/>
          <p:nvPr/>
        </p:nvSpPr>
        <p:spPr>
          <a:xfrm>
            <a:off x="348323" y="3485841"/>
            <a:ext cx="8547732" cy="1539667"/>
          </a:xfrm>
          <a:prstGeom prst="roundRect">
            <a:avLst>
              <a:gd name="adj" fmla="val 16667"/>
            </a:avLst>
          </a:prstGeom>
          <a:solidFill>
            <a:srgbClr val="E4EA27">
              <a:alpha val="25098"/>
            </a:srgbClr>
          </a:solid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US">
                <a:solidFill>
                  <a:schemeClr val="dk1"/>
                </a:solidFill>
              </a:rPr>
              <a:t>The dataset was mainly retrieved from kaggle dataset- Climate Change: Earth Surface Temperature Data,the open dataset and free for use.</a:t>
            </a:r>
            <a:endParaRPr>
              <a:solidFill>
                <a:schemeClr val="dk1"/>
              </a:solidFill>
            </a:endParaRPr>
          </a:p>
          <a:p>
            <a:pPr marL="457200" lvl="0" indent="0" algn="l" rtl="0">
              <a:lnSpc>
                <a:spcPct val="115000"/>
              </a:lnSpc>
              <a:spcBef>
                <a:spcPts val="0"/>
              </a:spcBef>
              <a:spcAft>
                <a:spcPts val="0"/>
              </a:spcAft>
              <a:buNone/>
            </a:pPr>
            <a:r>
              <a:rPr lang="en-US">
                <a:solidFill>
                  <a:schemeClr val="dk1"/>
                </a:solidFill>
              </a:rPr>
              <a:t>URL: </a:t>
            </a:r>
            <a:r>
              <a:rPr lang="en-US" sz="1300">
                <a:solidFill>
                  <a:schemeClr val="dk1"/>
                </a:solidFill>
              </a:rPr>
              <a:t>https://www.kaggle.com/datasets/berkeleyearth/climate-change-earth-surface-temperature-data</a:t>
            </a:r>
            <a:endParaRPr sz="1300">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“GlobalLandTemperaturesByCountry” was a csv file to employ in this study.</a:t>
            </a:r>
            <a:endParaRPr>
              <a:solidFill>
                <a:schemeClr val="dk1"/>
              </a:solidFill>
            </a:endParaRPr>
          </a:p>
          <a:p>
            <a:pPr marL="457200" lvl="0" indent="-317500" algn="l" rtl="0">
              <a:lnSpc>
                <a:spcPct val="115000"/>
              </a:lnSpc>
              <a:spcBef>
                <a:spcPts val="0"/>
              </a:spcBef>
              <a:spcAft>
                <a:spcPts val="0"/>
              </a:spcAft>
              <a:buSzPts val="1400"/>
              <a:buChar char="-"/>
            </a:pPr>
            <a:r>
              <a:rPr lang="en-US">
                <a:solidFill>
                  <a:schemeClr val="dk1"/>
                </a:solidFill>
              </a:rPr>
              <a:t>There were 1808 rows × 4 columns during Jan 1863 - Aug 2013.  </a:t>
            </a:r>
            <a:r>
              <a:rPr lang="en-US"/>
              <a:t> </a:t>
            </a:r>
            <a:endParaRPr/>
          </a:p>
        </p:txBody>
      </p:sp>
      <p:grpSp>
        <p:nvGrpSpPr>
          <p:cNvPr id="230" name="Google Shape;230;p8"/>
          <p:cNvGrpSpPr/>
          <p:nvPr/>
        </p:nvGrpSpPr>
        <p:grpSpPr>
          <a:xfrm>
            <a:off x="8203273" y="3128515"/>
            <a:ext cx="784800" cy="784800"/>
            <a:chOff x="581362" y="252336"/>
            <a:chExt cx="784800" cy="784800"/>
          </a:xfrm>
        </p:grpSpPr>
        <p:sp>
          <p:nvSpPr>
            <p:cNvPr id="231" name="Google Shape;231;p8"/>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 name="Google Shape;232;p8"/>
            <p:cNvGrpSpPr/>
            <p:nvPr/>
          </p:nvGrpSpPr>
          <p:grpSpPr>
            <a:xfrm>
              <a:off x="737614" y="408590"/>
              <a:ext cx="472010" cy="472005"/>
              <a:chOff x="1190625" y="238125"/>
              <a:chExt cx="5238750" cy="5238750"/>
            </a:xfrm>
          </p:grpSpPr>
          <p:sp>
            <p:nvSpPr>
              <p:cNvPr id="233" name="Google Shape;233;p8"/>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40" name="Google Shape;240;p8"/>
          <p:cNvPicPr preferRelativeResize="0"/>
          <p:nvPr/>
        </p:nvPicPr>
        <p:blipFill>
          <a:blip r:embed="rId3">
            <a:alphaModFix/>
          </a:blip>
          <a:stretch>
            <a:fillRect/>
          </a:stretch>
        </p:blipFill>
        <p:spPr>
          <a:xfrm>
            <a:off x="758750" y="1035837"/>
            <a:ext cx="7385400" cy="195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1fa5af9ccd_0_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4444"/>
              <a:buNone/>
            </a:pPr>
            <a:r>
              <a:rPr lang="en-US" sz="2500" dirty="0"/>
              <a:t>Data Exploration</a:t>
            </a:r>
            <a:endParaRPr dirty="0"/>
          </a:p>
        </p:txBody>
      </p:sp>
      <p:grpSp>
        <p:nvGrpSpPr>
          <p:cNvPr id="246" name="Google Shape;246;g11fa5af9ccd_0_38"/>
          <p:cNvGrpSpPr/>
          <p:nvPr/>
        </p:nvGrpSpPr>
        <p:grpSpPr>
          <a:xfrm>
            <a:off x="8149218" y="243503"/>
            <a:ext cx="784800" cy="784800"/>
            <a:chOff x="581362" y="252336"/>
            <a:chExt cx="784800" cy="784800"/>
          </a:xfrm>
        </p:grpSpPr>
        <p:sp>
          <p:nvSpPr>
            <p:cNvPr id="247" name="Google Shape;247;g11fa5af9ccd_0_38"/>
            <p:cNvSpPr/>
            <p:nvPr/>
          </p:nvSpPr>
          <p:spPr>
            <a:xfrm>
              <a:off x="581362" y="2523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 name="Google Shape;248;g11fa5af9ccd_0_38"/>
            <p:cNvGrpSpPr/>
            <p:nvPr/>
          </p:nvGrpSpPr>
          <p:grpSpPr>
            <a:xfrm>
              <a:off x="737614" y="408590"/>
              <a:ext cx="472011" cy="472011"/>
              <a:chOff x="1190625" y="238125"/>
              <a:chExt cx="5238750" cy="5238750"/>
            </a:xfrm>
          </p:grpSpPr>
          <p:sp>
            <p:nvSpPr>
              <p:cNvPr id="249" name="Google Shape;249;g11fa5af9ccd_0_38"/>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11fa5af9ccd_0_38"/>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g11fa5af9ccd_0_38"/>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11fa5af9ccd_0_38"/>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g11fa5af9ccd_0_38"/>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11fa5af9ccd_0_38"/>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11fa5af9ccd_0_38"/>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8" name="Google Shape;258;g11fa5af9ccd_0_38"/>
          <p:cNvSpPr txBox="1"/>
          <p:nvPr/>
        </p:nvSpPr>
        <p:spPr>
          <a:xfrm>
            <a:off x="945776" y="2663979"/>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dirty="0">
                <a:latin typeface="Roboto"/>
                <a:ea typeface="Roboto"/>
                <a:cs typeface="Roboto"/>
                <a:sym typeface="Roboto"/>
              </a:rPr>
              <a:t>Plot time series data</a:t>
            </a:r>
            <a:endParaRPr sz="1000" b="0" i="0" u="none" strike="noStrike" cap="none" dirty="0">
              <a:solidFill>
                <a:srgbClr val="000000"/>
              </a:solidFill>
              <a:latin typeface="Arial"/>
              <a:ea typeface="Arial"/>
              <a:cs typeface="Arial"/>
              <a:sym typeface="Arial"/>
            </a:endParaRPr>
          </a:p>
        </p:txBody>
      </p:sp>
      <p:sp>
        <p:nvSpPr>
          <p:cNvPr id="260" name="Google Shape;260;g11fa5af9ccd_0_38"/>
          <p:cNvSpPr txBox="1"/>
          <p:nvPr/>
        </p:nvSpPr>
        <p:spPr>
          <a:xfrm>
            <a:off x="4882703" y="4465595"/>
            <a:ext cx="3970200" cy="246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000" dirty="0">
                <a:solidFill>
                  <a:schemeClr val="dk1"/>
                </a:solidFill>
                <a:latin typeface="Roboto"/>
                <a:ea typeface="Roboto"/>
                <a:cs typeface="Roboto"/>
                <a:sym typeface="Roboto"/>
              </a:rPr>
              <a:t>Box plot and interquartile range</a:t>
            </a:r>
            <a:endParaRPr sz="1000" b="0" i="0" u="none" strike="noStrike" cap="none" dirty="0">
              <a:solidFill>
                <a:srgbClr val="000000"/>
              </a:solidFill>
              <a:latin typeface="Arial"/>
              <a:ea typeface="Arial"/>
              <a:cs typeface="Arial"/>
              <a:sym typeface="Arial"/>
            </a:endParaRPr>
          </a:p>
        </p:txBody>
      </p:sp>
      <p:pic>
        <p:nvPicPr>
          <p:cNvPr id="5122" name="Picture 2">
            <a:extLst>
              <a:ext uri="{FF2B5EF4-FFF2-40B4-BE49-F238E27FC236}">
                <a16:creationId xmlns:a16="http://schemas.microsoft.com/office/drawing/2014/main" id="{A19A6FBD-7654-4E13-B417-8F0023253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9" y="1072625"/>
            <a:ext cx="5670654" cy="16421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9AA2D69-3962-4F2C-87DC-88E1C249B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340" y="3337590"/>
            <a:ext cx="4180672" cy="11700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715B7AC-77B4-468C-9116-2DBB48E23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88" y="3193026"/>
            <a:ext cx="4931090" cy="12926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757AA9D1-CB35-4414-ADFD-7B3C9C22E1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995" y="894643"/>
            <a:ext cx="2652329" cy="1751538"/>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258;g11fa5af9ccd_0_38">
            <a:extLst>
              <a:ext uri="{FF2B5EF4-FFF2-40B4-BE49-F238E27FC236}">
                <a16:creationId xmlns:a16="http://schemas.microsoft.com/office/drawing/2014/main" id="{0094756F-DE11-4682-9B02-11050CD890FD}"/>
              </a:ext>
            </a:extLst>
          </p:cNvPr>
          <p:cNvSpPr txBox="1"/>
          <p:nvPr/>
        </p:nvSpPr>
        <p:spPr>
          <a:xfrm>
            <a:off x="601800" y="4485725"/>
            <a:ext cx="39702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dirty="0">
                <a:latin typeface="Roboto"/>
                <a:ea typeface="Roboto"/>
                <a:cs typeface="Roboto"/>
                <a:sym typeface="Roboto"/>
              </a:rPr>
              <a:t>Histogram plot</a:t>
            </a:r>
            <a:endParaRPr sz="1000" b="0" i="0" u="none" strike="noStrike" cap="none" dirty="0">
              <a:solidFill>
                <a:srgbClr val="000000"/>
              </a:solidFill>
              <a:latin typeface="Arial"/>
              <a:ea typeface="Arial"/>
              <a:cs typeface="Arial"/>
              <a:sym typeface="Arial"/>
            </a:endParaRPr>
          </a:p>
        </p:txBody>
      </p:sp>
      <p:sp>
        <p:nvSpPr>
          <p:cNvPr id="23" name="Google Shape;260;g11fa5af9ccd_0_38">
            <a:extLst>
              <a:ext uri="{FF2B5EF4-FFF2-40B4-BE49-F238E27FC236}">
                <a16:creationId xmlns:a16="http://schemas.microsoft.com/office/drawing/2014/main" id="{E04C63BF-619E-4321-B7DB-F330490F2EE7}"/>
              </a:ext>
            </a:extLst>
          </p:cNvPr>
          <p:cNvSpPr txBox="1"/>
          <p:nvPr/>
        </p:nvSpPr>
        <p:spPr>
          <a:xfrm>
            <a:off x="5399298" y="2735779"/>
            <a:ext cx="3970200" cy="246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000" dirty="0">
                <a:solidFill>
                  <a:schemeClr val="dk1"/>
                </a:solidFill>
                <a:latin typeface="Roboto"/>
                <a:ea typeface="Roboto"/>
                <a:cs typeface="Roboto"/>
                <a:sym typeface="Roboto"/>
              </a:rPr>
              <a:t>Multiplicative seasonal decomposition</a:t>
            </a:r>
            <a:endParaRPr lang="en-US"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27889271"/>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2179</Words>
  <Application>Microsoft Office PowerPoint</Application>
  <PresentationFormat>On-screen Show (16:9)</PresentationFormat>
  <Paragraphs>315</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Lato</vt:lpstr>
      <vt:lpstr>Fira Sans Extra Condensed SemiBold</vt:lpstr>
      <vt:lpstr>Fira Sans Extra Condensed</vt:lpstr>
      <vt:lpstr>Arial</vt:lpstr>
      <vt:lpstr>Roboto</vt:lpstr>
      <vt:lpstr>Machine Learning Infographics by Slidesgo</vt:lpstr>
      <vt:lpstr>Time series Thailand Temperature prediction due to Climate Change</vt:lpstr>
      <vt:lpstr>Highlights</vt:lpstr>
      <vt:lpstr>Agenda</vt:lpstr>
      <vt:lpstr>Introduction</vt:lpstr>
      <vt:lpstr>Introduction</vt:lpstr>
      <vt:lpstr>Introduction</vt:lpstr>
      <vt:lpstr>Purpose</vt:lpstr>
      <vt:lpstr>Data Retrieval</vt:lpstr>
      <vt:lpstr>Data Exploration</vt:lpstr>
      <vt:lpstr>Data Preparation</vt:lpstr>
      <vt:lpstr>Data Preparation</vt:lpstr>
      <vt:lpstr>Data Preparation Code</vt:lpstr>
      <vt:lpstr>Data Preparation</vt:lpstr>
      <vt:lpstr>Data Preparation</vt:lpstr>
      <vt:lpstr>Data Preparation : Normalized all data by x_train</vt:lpstr>
      <vt:lpstr>Network Architecture: Deep RNN</vt:lpstr>
      <vt:lpstr>Network Architecture: LSTM</vt:lpstr>
      <vt:lpstr>Network Architecture: GRU</vt:lpstr>
      <vt:lpstr>Training</vt:lpstr>
      <vt:lpstr>Training</vt:lpstr>
      <vt:lpstr>Training</vt:lpstr>
      <vt:lpstr>Training</vt:lpstr>
      <vt:lpstr>Training</vt:lpstr>
      <vt:lpstr>Training</vt:lpstr>
      <vt:lpstr>Auto Regressive model</vt:lpstr>
      <vt:lpstr>Finding autocorrelation</vt:lpstr>
      <vt:lpstr>Training Auto Regressive model</vt:lpstr>
      <vt:lpstr>Results</vt:lpstr>
      <vt:lpstr>VISUALIZED RNN RESULTS FOR EACH TIMESTEP</vt:lpstr>
      <vt:lpstr>VISUALIZED LSTM RESULTS FOR EACH TIMESTEP</vt:lpstr>
      <vt:lpstr>VISUALIZED GRU RESULTS FOR EACH TIMESTEP</vt:lpstr>
      <vt:lpstr>VISUALIZED AUTOREGRESSIVE RESULTS</vt:lpstr>
      <vt:lpstr>MAE Evaluation on Test Set</vt:lpstr>
      <vt:lpstr>Conclusion</vt:lpstr>
      <vt:lpstr>Discussion</vt:lpstr>
      <vt:lpstr>References</vt:lpstr>
      <vt:lpstr>Citing</vt:lpstr>
      <vt:lpstr>Team Members</vt:lpstr>
      <vt:lpstr>End Credit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Thailand Temperature prediction due to Climate Change</dc:title>
  <cp:lastModifiedBy>ธีธัช นาคเสนีย์</cp:lastModifiedBy>
  <cp:revision>3</cp:revision>
  <dcterms:modified xsi:type="dcterms:W3CDTF">2022-04-02T13:19:48Z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0x01010070537D8E8C8A2B4F808B194CBFD8D209</vt:lpwstr>
  </property>
</Properties>
</file>